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2" r:id="rId2"/>
    <p:sldId id="297" r:id="rId3"/>
    <p:sldId id="292" r:id="rId4"/>
    <p:sldId id="293" r:id="rId5"/>
    <p:sldId id="283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291" r:id="rId14"/>
    <p:sldId id="284" r:id="rId15"/>
    <p:sldId id="305" r:id="rId16"/>
    <p:sldId id="306" r:id="rId17"/>
    <p:sldId id="309" r:id="rId18"/>
    <p:sldId id="307" r:id="rId19"/>
    <p:sldId id="308" r:id="rId20"/>
    <p:sldId id="310" r:id="rId21"/>
    <p:sldId id="311" r:id="rId22"/>
    <p:sldId id="312" r:id="rId23"/>
    <p:sldId id="313" r:id="rId24"/>
    <p:sldId id="314" r:id="rId25"/>
    <p:sldId id="316" r:id="rId26"/>
    <p:sldId id="315" r:id="rId27"/>
    <p:sldId id="317" r:id="rId28"/>
    <p:sldId id="318" r:id="rId29"/>
    <p:sldId id="319" r:id="rId30"/>
    <p:sldId id="321" r:id="rId31"/>
    <p:sldId id="320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2" r:id="rId52"/>
    <p:sldId id="343" r:id="rId53"/>
    <p:sldId id="34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7" autoAdjust="0"/>
    <p:restoredTop sz="94605" autoAdjust="0"/>
  </p:normalViewPr>
  <p:slideViewPr>
    <p:cSldViewPr snapToGrid="0">
      <p:cViewPr varScale="1">
        <p:scale>
          <a:sx n="114" d="100"/>
          <a:sy n="114" d="100"/>
        </p:scale>
        <p:origin x="3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2019/02/10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2019/02/10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450953"/>
            <a:ext cx="1662546" cy="43178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24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Jessica</a:t>
            </a:r>
            <a:r>
              <a:rPr lang="en-ZA" sz="24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24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PEREZ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transform_skewx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transform_skewy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yerweb.com/eric/tools/matrix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ebdesignerwall.com/tutorials/easy-css-animation-transition-transforms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ebdesignerwall.com/tutorials/easy-css-animation-transition-transforms" TargetMode="External"/><Relationship Id="rId3" Type="http://schemas.openxmlformats.org/officeDocument/2006/relationships/hyperlink" Target="https://www.w3schools.com/css/tryit.asp?filename=trycss3_transform_translate" TargetMode="External"/><Relationship Id="rId7" Type="http://schemas.openxmlformats.org/officeDocument/2006/relationships/hyperlink" Target="https://thoughtbot.com/blog/transitions-and-transforms" TargetMode="External"/><Relationship Id="rId2" Type="http://schemas.openxmlformats.org/officeDocument/2006/relationships/hyperlink" Target="https://www.w3schools.com/css/css3_2dtransforms.asp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ss-tricks.com/almanac/properties/t/transform/" TargetMode="External"/><Relationship Id="rId5" Type="http://schemas.openxmlformats.org/officeDocument/2006/relationships/hyperlink" Target="https://meyerweb.com/eric/tools/matrix/" TargetMode="External"/><Relationship Id="rId4" Type="http://schemas.openxmlformats.org/officeDocument/2006/relationships/hyperlink" Target="https://www.w3schools.com/css/tryit.asp?filename=trycss3_transform_scal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ssreference.io/property/transform-origin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cssreference.io/property/transform-origin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w3schools.com/cssref/css3_pr_transform-origin.as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yerweb.com/eric/tools/matrix/" TargetMode="External"/><Relationship Id="rId7" Type="http://schemas.openxmlformats.org/officeDocument/2006/relationships/hyperlink" Target="http://webdesignerwall.com/tutorials/easy-css-animation-transition-transforms" TargetMode="External"/><Relationship Id="rId2" Type="http://schemas.openxmlformats.org/officeDocument/2006/relationships/hyperlink" Target="https://cssreference.io/property/transform-origin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ss-tricks.com/almanac/properties/t/transform-origin/" TargetMode="External"/><Relationship Id="rId5" Type="http://schemas.openxmlformats.org/officeDocument/2006/relationships/hyperlink" Target="https://www.w3schools.com/cssref/trycss3_perspective_inuse.htm" TargetMode="External"/><Relationship Id="rId4" Type="http://schemas.openxmlformats.org/officeDocument/2006/relationships/hyperlink" Target="https://www.w3schools.com/cssref/css3_pr_transform-origin.asp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transform_rotatex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transform_rotatey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pera.com/articles/understanding-3d-transforms/rotate3d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transform-function/rotate3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transform-function/translate3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transform-function/scale3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transform-function/scaleZ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mozilla.org/en-US/docs/Web/CSS/transform-function/scale3d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transform-function/perspectiv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hyperlink" Target="https://codepen.io/pen/?&amp;editable=tru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yerweb.com/eric/tools/matrix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ssreference.io/property/transform-origin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ympanus.net/codrops-playground/SaraSoueidan/abqrPXfg/edito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mozilla.org/en-US/docs/Web/CSS/transform-styl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erspectiv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emf"/><Relationship Id="rId4" Type="http://schemas.openxmlformats.org/officeDocument/2006/relationships/hyperlink" Target="https://www.w3schools.com/cssref/trycss3_perspective_inuse.ht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transform-function/perspectiv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depen.io/pen/?&amp;editable=tru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3schools.com/cssref/trycss3_perspective-origin_inuse.htm" TargetMode="External"/><Relationship Id="rId4" Type="http://schemas.openxmlformats.org/officeDocument/2006/relationships/hyperlink" Target="https://css-tricks.com/almanac/properties/p/perspective-origin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ackface-visibility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mashingmagazine.com/2012/01/adventures-in-the-third-dimension-css-3-d-transforms/" TargetMode="External"/><Relationship Id="rId3" Type="http://schemas.openxmlformats.org/officeDocument/2006/relationships/hyperlink" Target="https://developer.mozilla.org/en-US/docs/Web/CSS/transform-function/rotate3d" TargetMode="External"/><Relationship Id="rId7" Type="http://schemas.openxmlformats.org/officeDocument/2006/relationships/hyperlink" Target="https://css-tricks.com/almanac/properties/b/backface-visibility/" TargetMode="External"/><Relationship Id="rId2" Type="http://schemas.openxmlformats.org/officeDocument/2006/relationships/hyperlink" Target="https://cssreference.io/property/transform-origin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itepoint.com/css-3d-transformation-functions/" TargetMode="External"/><Relationship Id="rId5" Type="http://schemas.openxmlformats.org/officeDocument/2006/relationships/hyperlink" Target="https://developer.mozilla.org/en-US/docs/Web/CSS/backface-visibility" TargetMode="External"/><Relationship Id="rId4" Type="http://schemas.openxmlformats.org/officeDocument/2006/relationships/hyperlink" Target="http://webdesignerwall.com/tutorials/easy-css-animation-transition-transforms" TargetMode="External"/><Relationship Id="rId9" Type="http://schemas.openxmlformats.org/officeDocument/2006/relationships/hyperlink" Target="https://www.w3schools.com/css/css3_3dtransforms.asp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hyperlink" Target="https://www.w3schools.com/cssref/css3_pr_transform-origin.asp" TargetMode="External"/><Relationship Id="rId7" Type="http://schemas.openxmlformats.org/officeDocument/2006/relationships/hyperlink" Target="https://www.w3schools.com/cssref/css3_pr_backface-visibility.asp" TargetMode="External"/><Relationship Id="rId2" Type="http://schemas.openxmlformats.org/officeDocument/2006/relationships/hyperlink" Target="https://www.w3schools.com/cssref/css3_pr_transform.asp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w3schools.com/cssref/css3_pr_perspective-origin.asp" TargetMode="External"/><Relationship Id="rId5" Type="http://schemas.openxmlformats.org/officeDocument/2006/relationships/hyperlink" Target="https://www.w3schools.com/cssref/css3_pr_perspective.asp" TargetMode="External"/><Relationship Id="rId4" Type="http://schemas.openxmlformats.org/officeDocument/2006/relationships/hyperlink" Target="https://www.w3schools.com/cssref/css3_pr_transform-style.a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schools.com/css/css3_2dtransforms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transform_translat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3_transform_scal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4421087"/>
            <a:ext cx="1662546" cy="45890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32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BY</a:t>
            </a:r>
            <a:br>
              <a:rPr lang="en-ZA" sz="32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3200" b="1" spc="-100" dirty="0">
                <a:latin typeface="Corbel" panose="020B0503020204020204" pitchFamily="34" charset="0"/>
              </a:rPr>
              <a:t>JESSICA</a:t>
            </a:r>
            <a:endParaRPr lang="en-ZA" sz="32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Transformation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What is transformation?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 err="1"/>
              <a:t>Skewx</a:t>
            </a:r>
            <a:r>
              <a:rPr lang="en-ZA" sz="6000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73235" y="1830735"/>
            <a:ext cx="5444500" cy="1319574"/>
          </a:xfrm>
        </p:spPr>
        <p:txBody>
          <a:bodyPr/>
          <a:lstStyle/>
          <a:p>
            <a:r>
              <a:rPr lang="en-US" sz="2200" dirty="0"/>
              <a:t>Skews an element along the x-axis by a given angle. Note: The element MUST be skewed at an angle, denoted by the “</a:t>
            </a:r>
            <a:r>
              <a:rPr lang="en-US" sz="2200" dirty="0" err="1"/>
              <a:t>deg</a:t>
            </a:r>
            <a:r>
              <a:rPr lang="en-US" sz="2200" dirty="0"/>
              <a:t>” inside of the parameter</a:t>
            </a:r>
            <a:r>
              <a:rPr lang="en-US" dirty="0"/>
              <a:t>.</a:t>
            </a:r>
            <a:endParaRPr lang="en-ZA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3" y="3740561"/>
            <a:ext cx="9190413" cy="18289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684527"/>
            <a:ext cx="9190413" cy="71722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Demo: </a:t>
            </a:r>
            <a:r>
              <a:rPr lang="en-US" u="sng" dirty="0">
                <a:hlinkClick r:id="rId3"/>
              </a:rPr>
              <a:t>https://www.w3schools.com/css/tryit.asp?filename=trycss3_transform_skewx</a:t>
            </a:r>
            <a:r>
              <a:rPr lang="en-US" sz="2800" dirty="0"/>
              <a:t> </a:t>
            </a: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49E49-5D29-7C43-AA33-455FE25CA7C1}"/>
              </a:ext>
            </a:extLst>
          </p:cNvPr>
          <p:cNvSpPr txBox="1"/>
          <p:nvPr/>
        </p:nvSpPr>
        <p:spPr>
          <a:xfrm>
            <a:off x="327322" y="4888168"/>
            <a:ext cx="919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example above</a:t>
            </a:r>
            <a:r>
              <a:rPr lang="en-US" dirty="0"/>
              <a:t> would skew the element 50 degrees about the x-axis.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015129-529E-AF4D-8ACE-BE5ED187F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1557" y="4448272"/>
            <a:ext cx="11179292" cy="6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 err="1"/>
              <a:t>Skewy</a:t>
            </a:r>
            <a:r>
              <a:rPr lang="en-ZA" sz="6000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73235" y="1968578"/>
            <a:ext cx="5444500" cy="1319574"/>
          </a:xfrm>
        </p:spPr>
        <p:txBody>
          <a:bodyPr/>
          <a:lstStyle/>
          <a:p>
            <a:r>
              <a:rPr lang="en-US" sz="2200" dirty="0"/>
              <a:t>Skews an element along the y-axis by a given angle. The element is also skewed in degrees denoted by the “deg.”</a:t>
            </a:r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3" y="3740561"/>
            <a:ext cx="9190413" cy="18289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684527"/>
            <a:ext cx="9190413" cy="71722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Demo: </a:t>
            </a:r>
            <a:r>
              <a:rPr lang="en-US" u="sng" dirty="0">
                <a:hlinkClick r:id="rId3"/>
              </a:rPr>
              <a:t>https://www.w3schools.com/css/tryit.asp?filename=trycss3_transform_skewy</a:t>
            </a:r>
            <a:r>
              <a:rPr lang="en-ZA" sz="2800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49E49-5D29-7C43-AA33-455FE25CA7C1}"/>
              </a:ext>
            </a:extLst>
          </p:cNvPr>
          <p:cNvSpPr txBox="1"/>
          <p:nvPr/>
        </p:nvSpPr>
        <p:spPr>
          <a:xfrm>
            <a:off x="327322" y="4888168"/>
            <a:ext cx="919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example above</a:t>
            </a:r>
            <a:r>
              <a:rPr lang="en-US" dirty="0"/>
              <a:t> would skew the element 100 degrees about the y-axis.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4FA21-14B3-224E-8438-F22B3302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7185" y="4435644"/>
            <a:ext cx="11164920" cy="6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1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73235" y="1776426"/>
            <a:ext cx="5444500" cy="1319574"/>
          </a:xfrm>
        </p:spPr>
        <p:txBody>
          <a:bodyPr/>
          <a:lstStyle/>
          <a:p>
            <a:pPr lvl="0"/>
            <a:r>
              <a:rPr lang="en-US" sz="2200" dirty="0"/>
              <a:t>Combines </a:t>
            </a:r>
            <a:r>
              <a:rPr lang="en-US" sz="2200" b="1" dirty="0"/>
              <a:t>ALL</a:t>
            </a:r>
            <a:r>
              <a:rPr lang="en-US" sz="2200" dirty="0"/>
              <a:t> of the 2D methods into one. The matrix method takes six parameters that set the dimensions for rotate, scale, translate, and skew.</a:t>
            </a:r>
          </a:p>
          <a:p>
            <a:r>
              <a:rPr lang="en-US" sz="2200" b="1" dirty="0"/>
              <a:t>The parameters are below: </a:t>
            </a:r>
          </a:p>
          <a:p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1" y="3439381"/>
            <a:ext cx="9190413" cy="18289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424543"/>
            <a:ext cx="9190413" cy="125153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Pro Tip: </a:t>
            </a:r>
            <a:r>
              <a:rPr lang="en-US" dirty="0"/>
              <a:t>This website takes all of the transformations that you would like to implement, and spits out a matrix for you that you can add into your CSS so that you don’t have to do it manually! </a:t>
            </a:r>
            <a:r>
              <a:rPr lang="en-US" u="sng" dirty="0">
                <a:hlinkClick r:id="rId3"/>
              </a:rPr>
              <a:t>https://meyerweb.com/eric/tools/matrix/</a:t>
            </a: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49E49-5D29-7C43-AA33-455FE25CA7C1}"/>
              </a:ext>
            </a:extLst>
          </p:cNvPr>
          <p:cNvSpPr txBox="1"/>
          <p:nvPr/>
        </p:nvSpPr>
        <p:spPr>
          <a:xfrm>
            <a:off x="327320" y="4527414"/>
            <a:ext cx="9190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Explanation</a:t>
            </a:r>
            <a:r>
              <a:rPr lang="en-US" dirty="0"/>
              <a:t>: The parameters are as follow: matrix(</a:t>
            </a:r>
            <a:r>
              <a:rPr lang="en-US" dirty="0" err="1"/>
              <a:t>scaleX,skewY,skewX,scaleY,translateX,translateY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BD15B-9351-654A-9B47-ABBB53F16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643" y="4142661"/>
            <a:ext cx="9882377" cy="7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54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5B34F5-73CF-5749-88D4-315158D88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098105"/>
              </p:ext>
            </p:extLst>
          </p:nvPr>
        </p:nvGraphicFramePr>
        <p:xfrm>
          <a:off x="432000" y="1095332"/>
          <a:ext cx="5992551" cy="533216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50542">
                  <a:extLst>
                    <a:ext uri="{9D8B030D-6E8A-4147-A177-3AD203B41FA5}">
                      <a16:colId xmlns:a16="http://schemas.microsoft.com/office/drawing/2014/main" val="2354684643"/>
                    </a:ext>
                  </a:extLst>
                </a:gridCol>
                <a:gridCol w="4442009">
                  <a:extLst>
                    <a:ext uri="{9D8B030D-6E8A-4147-A177-3AD203B41FA5}">
                      <a16:colId xmlns:a16="http://schemas.microsoft.com/office/drawing/2014/main" val="629757608"/>
                    </a:ext>
                  </a:extLst>
                </a:gridCol>
              </a:tblGrid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Function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3995409182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matrix(n,n,n,n,n,n)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 dirty="0">
                          <a:effectLst/>
                        </a:rPr>
                        <a:t>Defines a 2D transformation, using a matrix of six values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511570044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translate(x,y)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Defines a 2D translation, moving the element along the X- and the Y-axis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1677687772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translateX(n)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Defines a 2D translation, moving the element along the X-axis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4098701113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translateY(n)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Defines a 2D translation, moving the element along the Y-axis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2758905949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scale(x,y)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Defines a 2D scale transformation, changing the elements width and height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2211451922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scaleX(n)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Defines a 2D scale transformation, changing the element's width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4121877208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scaleY(n)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Defines a 2D scale transformation, changing the element's height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424411132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rotate(angle)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 dirty="0">
                          <a:effectLst/>
                        </a:rPr>
                        <a:t>Defines a 2D rotation, the angle is specified in the parameter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873451054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skew(x-angle,y-angle)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Defines a 2D skew transformation along the X- and the Y-axis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779508690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skewX(angle)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Defines a 2D skew transformation along the X-axis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3566606223"/>
                  </a:ext>
                </a:extLst>
              </a:tr>
              <a:tr h="44434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>
                          <a:effectLst/>
                        </a:rPr>
                        <a:t>skewY(angle)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8836" marR="54418" marT="54418" marB="54418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900" dirty="0">
                          <a:effectLst/>
                        </a:rPr>
                        <a:t>Defines a 2D skew transformation along the Y-axis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418" marR="54418" marT="54418" marB="54418"/>
                </a:tc>
                <a:extLst>
                  <a:ext uri="{0D108BD9-81ED-4DB2-BD59-A6C34878D82A}">
                    <a16:rowId xmlns:a16="http://schemas.microsoft.com/office/drawing/2014/main" val="1052950339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C406442-8B72-AB42-AAE2-8730B6BA6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56" y="13439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C2323-9F41-1745-8310-D633FF4D6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56" y="1095331"/>
            <a:ext cx="3098947" cy="1728975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FF5B4D4-203C-FD48-91DE-D724197DD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4855" y="3382366"/>
            <a:ext cx="3098947" cy="3045129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Bonus!</a:t>
            </a:r>
          </a:p>
          <a:p>
            <a:pPr marL="0" indent="0" algn="ctr">
              <a:buNone/>
            </a:pPr>
            <a:endParaRPr lang="en-ZA" sz="2800" b="1" dirty="0"/>
          </a:p>
          <a:p>
            <a:pPr marL="0" indent="0">
              <a:buNone/>
            </a:pPr>
            <a:r>
              <a:rPr lang="en-ZA" dirty="0"/>
              <a:t>See everything in action:</a:t>
            </a: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http://webdesignerwall.com/tutorials/easy-css-animation-transition-transforms</a:t>
            </a:r>
            <a:endParaRPr lang="en-US" dirty="0"/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I’d like to thank… myself, for working so hard.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53444"/>
            <a:ext cx="9197800" cy="498616"/>
          </a:xfrm>
        </p:spPr>
        <p:txBody>
          <a:bodyPr/>
          <a:lstStyle/>
          <a:p>
            <a:r>
              <a:rPr lang="en-ZA" dirty="0"/>
              <a:t>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237504"/>
            <a:ext cx="9197800" cy="1829747"/>
          </a:xfrm>
        </p:spPr>
        <p:txBody>
          <a:bodyPr/>
          <a:lstStyle/>
          <a:p>
            <a:r>
              <a:rPr lang="en-ZA" dirty="0"/>
              <a:t>W3 Schools: </a:t>
            </a:r>
            <a:r>
              <a:rPr lang="en-US" u="sng" dirty="0">
                <a:hlinkClick r:id="rId2"/>
              </a:rPr>
              <a:t>https://www.w3schools.com/css/css3_2dtransforms.asp</a:t>
            </a:r>
            <a:endParaRPr lang="en-US" u="sng" dirty="0"/>
          </a:p>
          <a:p>
            <a:r>
              <a:rPr lang="en-ZA" dirty="0"/>
              <a:t>W3 Schools: </a:t>
            </a:r>
            <a:r>
              <a:rPr lang="en-US" u="sng" dirty="0">
                <a:hlinkClick r:id="rId3"/>
              </a:rPr>
              <a:t>https://www.w3schools.com/css/tryit.asp?filename=trycss3_transform_translate</a:t>
            </a:r>
            <a:r>
              <a:rPr lang="en-US" dirty="0"/>
              <a:t> </a:t>
            </a:r>
          </a:p>
          <a:p>
            <a:r>
              <a:rPr lang="en-ZA" dirty="0"/>
              <a:t>W3 Schools: </a:t>
            </a:r>
            <a:r>
              <a:rPr lang="en-US" u="sng" dirty="0">
                <a:hlinkClick r:id="rId4"/>
              </a:rPr>
              <a:t>https://www.w3schools.com/css/tryit.asp?filename=trycss3_transform_scale</a:t>
            </a:r>
            <a:endParaRPr lang="en-US" u="sng" dirty="0"/>
          </a:p>
          <a:p>
            <a:r>
              <a:rPr lang="en-ZA" dirty="0"/>
              <a:t>Skew: </a:t>
            </a:r>
            <a:r>
              <a:rPr lang="en-ZA" dirty="0">
                <a:hlinkClick r:id="rId2"/>
              </a:rPr>
              <a:t>https://www.w3schools.com/css/css3_2dtransforms.asp</a:t>
            </a:r>
            <a:endParaRPr lang="en-ZA" dirty="0"/>
          </a:p>
          <a:p>
            <a:r>
              <a:rPr lang="en-ZA" dirty="0"/>
              <a:t>Matrix: </a:t>
            </a:r>
            <a:r>
              <a:rPr lang="en-US" u="sng" dirty="0">
                <a:hlinkClick r:id="rId5"/>
              </a:rPr>
              <a:t>https://meyerweb.com/eric/tools/matrix/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A3FB2E-0003-E94D-808F-8DA7FB69F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4366310"/>
            <a:ext cx="9197800" cy="525283"/>
          </a:xfrm>
        </p:spPr>
        <p:txBody>
          <a:bodyPr/>
          <a:lstStyle/>
          <a:p>
            <a:r>
              <a:rPr lang="en-US" dirty="0"/>
              <a:t>Additional Resources: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0198E69-E9F4-514D-8500-DCBC0FA9F218}"/>
              </a:ext>
            </a:extLst>
          </p:cNvPr>
          <p:cNvSpPr txBox="1">
            <a:spLocks/>
          </p:cNvSpPr>
          <p:nvPr/>
        </p:nvSpPr>
        <p:spPr>
          <a:xfrm>
            <a:off x="431800" y="5028253"/>
            <a:ext cx="9197800" cy="18297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Transform 2D &amp; 3D: </a:t>
            </a:r>
            <a:r>
              <a:rPr lang="en-ZA" dirty="0">
                <a:hlinkClick r:id="rId6"/>
              </a:rPr>
              <a:t>https://css-tricks.com/almanac/properties/t/transform/</a:t>
            </a:r>
            <a:endParaRPr lang="en-US" u="sng" dirty="0"/>
          </a:p>
          <a:p>
            <a:r>
              <a:rPr lang="en-ZA" dirty="0"/>
              <a:t>Transformations for Beginners: </a:t>
            </a:r>
            <a:r>
              <a:rPr lang="en-ZA" dirty="0">
                <a:hlinkClick r:id="rId7"/>
              </a:rPr>
              <a:t>https://thoughtbot.com/blog/transitions-and-transforms</a:t>
            </a:r>
            <a:endParaRPr lang="en-US" dirty="0"/>
          </a:p>
          <a:p>
            <a:r>
              <a:rPr lang="en-ZA" dirty="0"/>
              <a:t>All Transformations in One Demo + Additional Information: </a:t>
            </a:r>
            <a:r>
              <a:rPr lang="en-ZA" dirty="0">
                <a:hlinkClick r:id="rId8"/>
              </a:rPr>
              <a:t>http://webdesignerwall.com/tutorials/easy-css-animation-transition-transforms</a:t>
            </a:r>
            <a:endParaRPr lang="en-ZA" dirty="0"/>
          </a:p>
          <a:p>
            <a:pPr marL="0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89" y="4346296"/>
            <a:ext cx="9472177" cy="1674470"/>
          </a:xfrm>
        </p:spPr>
        <p:txBody>
          <a:bodyPr/>
          <a:lstStyle/>
          <a:p>
            <a:r>
              <a:rPr lang="en-ZA" dirty="0"/>
              <a:t>Transformation-origin property in 2D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2956" y="2980006"/>
            <a:ext cx="2456210" cy="1192038"/>
          </a:xfrm>
        </p:spPr>
        <p:txBody>
          <a:bodyPr/>
          <a:lstStyle/>
          <a:p>
            <a:r>
              <a:rPr lang="en-ZA" sz="2200" dirty="0"/>
              <a:t>What is it?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158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1003" y="1864425"/>
            <a:ext cx="4410546" cy="31825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859" y="1864425"/>
            <a:ext cx="5031179" cy="2517569"/>
          </a:xfrm>
        </p:spPr>
        <p:txBody>
          <a:bodyPr/>
          <a:lstStyle/>
          <a:p>
            <a:r>
              <a:rPr lang="en-US" sz="2200" dirty="0"/>
              <a:t>A CSS property that</a:t>
            </a:r>
            <a:r>
              <a:rPr lang="en-US" sz="2200" b="1" dirty="0"/>
              <a:t> </a:t>
            </a:r>
            <a:r>
              <a:rPr lang="en-US" sz="2200" dirty="0"/>
              <a:t>allows you to change the position of already transformed elements. So you use the “transform-origin” property as a second layer of transformation to elements. Think of it as </a:t>
            </a:r>
            <a:r>
              <a:rPr lang="en-US" sz="2200" b="1" dirty="0"/>
              <a:t>transformation squared!  </a:t>
            </a:r>
          </a:p>
          <a:p>
            <a:r>
              <a:rPr lang="en-US" sz="2200" b="1" dirty="0"/>
              <a:t>NOTE</a:t>
            </a:r>
            <a:r>
              <a:rPr lang="en-US" sz="2200" dirty="0"/>
              <a:t>: This property </a:t>
            </a:r>
            <a:r>
              <a:rPr lang="en-US" sz="2200" b="1" dirty="0"/>
              <a:t>MUST</a:t>
            </a:r>
            <a:r>
              <a:rPr lang="en-US" sz="2200" dirty="0"/>
              <a:t> be used </a:t>
            </a:r>
            <a:r>
              <a:rPr lang="en-US" sz="2200" b="1" dirty="0"/>
              <a:t>in conjunction</a:t>
            </a:r>
            <a:r>
              <a:rPr lang="en-US" sz="2200" dirty="0"/>
              <a:t> with the “transform” property.</a:t>
            </a:r>
            <a:endParaRPr lang="en-ZA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2527D1-6584-264D-8266-11AF01C7AE04}"/>
              </a:ext>
            </a:extLst>
          </p:cNvPr>
          <p:cNvSpPr txBox="1">
            <a:spLocks/>
          </p:cNvSpPr>
          <p:nvPr/>
        </p:nvSpPr>
        <p:spPr>
          <a:xfrm>
            <a:off x="261257" y="536334"/>
            <a:ext cx="1040278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6000" dirty="0"/>
              <a:t>Transformation-origin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0321AFB-528D-C246-8935-038C9C8D93BD}"/>
              </a:ext>
            </a:extLst>
          </p:cNvPr>
          <p:cNvSpPr txBox="1">
            <a:spLocks/>
          </p:cNvSpPr>
          <p:nvPr/>
        </p:nvSpPr>
        <p:spPr>
          <a:xfrm>
            <a:off x="617517" y="4523696"/>
            <a:ext cx="8543349" cy="21523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sz="2800" b="1" i="0" dirty="0"/>
              <a:t>Syntax</a:t>
            </a:r>
          </a:p>
          <a:p>
            <a:pPr algn="l"/>
            <a:endParaRPr lang="en-ZA" sz="2800" b="1" i="0" dirty="0"/>
          </a:p>
          <a:p>
            <a:pPr algn="ctr"/>
            <a:endParaRPr lang="en-ZA" sz="2800" b="1" dirty="0"/>
          </a:p>
          <a:p>
            <a:endParaRPr lang="en-Z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0D011-919B-E34B-AFFF-9BEEE5C5E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5599884"/>
            <a:ext cx="10284032" cy="801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320EF-202B-6640-A0B9-88128B942E96}"/>
              </a:ext>
            </a:extLst>
          </p:cNvPr>
          <p:cNvSpPr txBox="1"/>
          <p:nvPr/>
        </p:nvSpPr>
        <p:spPr>
          <a:xfrm>
            <a:off x="617517" y="6169580"/>
            <a:ext cx="1028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We’ll talk about the z-axis in 3D transformations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093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79" y="678838"/>
            <a:ext cx="9826097" cy="432000"/>
          </a:xfrm>
        </p:spPr>
        <p:txBody>
          <a:bodyPr/>
          <a:lstStyle/>
          <a:p>
            <a:pPr algn="ctr"/>
            <a:r>
              <a:rPr lang="en-ZA" sz="6000" dirty="0"/>
              <a:t>Transformation-origin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78826" y="2195690"/>
            <a:ext cx="6738908" cy="2081694"/>
          </a:xfrm>
        </p:spPr>
        <p:txBody>
          <a:bodyPr/>
          <a:lstStyle/>
          <a:p>
            <a:pPr lvl="0" algn="ctr"/>
            <a:r>
              <a:rPr lang="en-US" sz="2800" b="1" i="0" dirty="0"/>
              <a:t>Property Values</a:t>
            </a:r>
          </a:p>
          <a:p>
            <a:pPr lvl="0" algn="ctr"/>
            <a:r>
              <a:rPr lang="en-US" sz="2100" dirty="0"/>
              <a:t>The “transformation-origin:</a:t>
            </a:r>
            <a:r>
              <a:rPr lang="en-ZA" sz="2200" dirty="0"/>
              <a:t>” for 2D elements contains 4 property values. </a:t>
            </a:r>
            <a:endParaRPr lang="en-US" sz="2100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443009" y="3751356"/>
            <a:ext cx="2220132" cy="2194365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X-axis</a:t>
            </a:r>
          </a:p>
          <a:p>
            <a:pPr lvl="0"/>
            <a:r>
              <a:rPr lang="en-US" dirty="0"/>
              <a:t>Y-axis</a:t>
            </a:r>
          </a:p>
          <a:p>
            <a:pPr lvl="0"/>
            <a:r>
              <a:rPr lang="en-US" dirty="0"/>
              <a:t>initial</a:t>
            </a:r>
          </a:p>
          <a:p>
            <a:pPr lvl="0"/>
            <a:r>
              <a:rPr lang="en-US" dirty="0"/>
              <a:t>inherit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ZA" sz="2800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F44F34-03AE-0B4F-ABD8-7959A50576C4}"/>
              </a:ext>
            </a:extLst>
          </p:cNvPr>
          <p:cNvSpPr txBox="1">
            <a:spLocks/>
          </p:cNvSpPr>
          <p:nvPr/>
        </p:nvSpPr>
        <p:spPr>
          <a:xfrm>
            <a:off x="443009" y="1606827"/>
            <a:ext cx="2220132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  <a:p>
            <a:endParaRPr lang="en-ZA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873D54-BCD1-324F-A05C-EACB1E7D2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96" y="3524785"/>
            <a:ext cx="3328428" cy="28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5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79" y="678838"/>
            <a:ext cx="9826097" cy="432000"/>
          </a:xfrm>
        </p:spPr>
        <p:txBody>
          <a:bodyPr/>
          <a:lstStyle/>
          <a:p>
            <a:pPr algn="ctr"/>
            <a:r>
              <a:rPr lang="en-ZA" sz="6000" dirty="0"/>
              <a:t>Transformation-origin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78826" y="2195690"/>
            <a:ext cx="6738908" cy="2081694"/>
          </a:xfrm>
        </p:spPr>
        <p:txBody>
          <a:bodyPr/>
          <a:lstStyle/>
          <a:p>
            <a:pPr lvl="0"/>
            <a:r>
              <a:rPr lang="en-US" sz="2000" dirty="0"/>
              <a:t>Moves along the </a:t>
            </a:r>
            <a:r>
              <a:rPr lang="en-US" sz="2000" b="1" dirty="0"/>
              <a:t>x-axis</a:t>
            </a:r>
            <a:r>
              <a:rPr lang="en-US" sz="2000" dirty="0"/>
              <a:t>: </a:t>
            </a:r>
          </a:p>
          <a:p>
            <a:r>
              <a:rPr lang="en-US" sz="2000" dirty="0"/>
              <a:t>These are the possible property values for an origin-property transformation along the x-axis.</a:t>
            </a:r>
          </a:p>
          <a:p>
            <a:endParaRPr lang="en-US" sz="2000" dirty="0"/>
          </a:p>
          <a:p>
            <a:r>
              <a:rPr lang="en-US" sz="2000" dirty="0"/>
              <a:t>To the right of this screen are possible values for the x-axis.</a:t>
            </a:r>
          </a:p>
          <a:p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3" y="4549033"/>
            <a:ext cx="9190413" cy="1852717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Demo:</a:t>
            </a:r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https://cssreference.io/property/transform-origin/</a:t>
            </a:r>
            <a:endParaRPr lang="en-US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443009" y="2195689"/>
            <a:ext cx="2220132" cy="2194365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Left</a:t>
            </a:r>
          </a:p>
          <a:p>
            <a:pPr lvl="0"/>
            <a:r>
              <a:rPr lang="en-US" dirty="0"/>
              <a:t>Center</a:t>
            </a:r>
          </a:p>
          <a:p>
            <a:pPr lvl="0"/>
            <a:r>
              <a:rPr lang="en-US" dirty="0"/>
              <a:t>Right</a:t>
            </a:r>
          </a:p>
          <a:p>
            <a:pPr lvl="0"/>
            <a:r>
              <a:rPr lang="en-US" dirty="0"/>
              <a:t>Length</a:t>
            </a:r>
          </a:p>
          <a:p>
            <a:pPr lvl="0"/>
            <a:r>
              <a:rPr lang="en-US" dirty="0"/>
              <a:t>%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ZA" sz="2800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B046A-A7BC-D845-90E8-15B70E8FDBEA}"/>
              </a:ext>
            </a:extLst>
          </p:cNvPr>
          <p:cNvSpPr txBox="1"/>
          <p:nvPr/>
        </p:nvSpPr>
        <p:spPr>
          <a:xfrm>
            <a:off x="327323" y="5657767"/>
            <a:ext cx="9190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takes in </a:t>
            </a:r>
            <a:r>
              <a:rPr lang="en-US" b="1" dirty="0"/>
              <a:t>2 parameters</a:t>
            </a:r>
            <a:r>
              <a:rPr lang="en-US" dirty="0"/>
              <a:t>: (x-axis, y-axis).</a:t>
            </a:r>
          </a:p>
          <a:p>
            <a:r>
              <a:rPr lang="en-US" dirty="0"/>
              <a:t>*</a:t>
            </a:r>
            <a:r>
              <a:rPr lang="en-US" b="1" dirty="0"/>
              <a:t>length</a:t>
            </a:r>
            <a:r>
              <a:rPr lang="en-US" dirty="0"/>
              <a:t> denotes a numerical length is </a:t>
            </a:r>
            <a:r>
              <a:rPr lang="en-US" dirty="0" err="1"/>
              <a:t>px</a:t>
            </a:r>
            <a:r>
              <a:rPr lang="en-US" dirty="0"/>
              <a:t>, rem, </a:t>
            </a:r>
            <a:r>
              <a:rPr lang="en-US" dirty="0" err="1"/>
              <a:t>em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F44F34-03AE-0B4F-ABD8-7959A50576C4}"/>
              </a:ext>
            </a:extLst>
          </p:cNvPr>
          <p:cNvSpPr txBox="1">
            <a:spLocks/>
          </p:cNvSpPr>
          <p:nvPr/>
        </p:nvSpPr>
        <p:spPr>
          <a:xfrm>
            <a:off x="443009" y="1533720"/>
            <a:ext cx="2220132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i="0" dirty="0">
                <a:latin typeface="+mj-lt"/>
              </a:rPr>
              <a:t>x-axis:</a:t>
            </a:r>
          </a:p>
          <a:p>
            <a:endParaRPr lang="en-ZA" sz="2200" dirty="0"/>
          </a:p>
        </p:txBody>
      </p:sp>
    </p:spTree>
    <p:extLst>
      <p:ext uri="{BB962C8B-B14F-4D97-AF65-F5344CB8AC3E}">
        <p14:creationId xmlns:p14="http://schemas.microsoft.com/office/powerpoint/2010/main" val="119336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79" y="678838"/>
            <a:ext cx="9826097" cy="432000"/>
          </a:xfrm>
        </p:spPr>
        <p:txBody>
          <a:bodyPr/>
          <a:lstStyle/>
          <a:p>
            <a:pPr algn="ctr"/>
            <a:r>
              <a:rPr lang="en-ZA" sz="6000" dirty="0"/>
              <a:t>Transformation-origin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78826" y="2195690"/>
            <a:ext cx="6738908" cy="2081694"/>
          </a:xfrm>
        </p:spPr>
        <p:txBody>
          <a:bodyPr/>
          <a:lstStyle/>
          <a:p>
            <a:pPr lvl="0"/>
            <a:r>
              <a:rPr lang="en-US" sz="2100" dirty="0"/>
              <a:t>Moves along the </a:t>
            </a:r>
            <a:r>
              <a:rPr lang="en-US" sz="2100" b="1" dirty="0"/>
              <a:t>y-axis</a:t>
            </a:r>
            <a:r>
              <a:rPr lang="en-US" sz="2100" dirty="0"/>
              <a:t>: </a:t>
            </a:r>
          </a:p>
          <a:p>
            <a:endParaRPr lang="en-US" sz="2100" dirty="0"/>
          </a:p>
          <a:p>
            <a:r>
              <a:rPr lang="en-US" sz="2100" dirty="0"/>
              <a:t>These are possible property values for an origin-property transformation along the y-axis.</a:t>
            </a:r>
          </a:p>
          <a:p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1" y="4561420"/>
            <a:ext cx="9190413" cy="1852717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Demo:</a:t>
            </a:r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https://cssreference.io/property/transform-origin/</a:t>
            </a:r>
            <a:endParaRPr lang="en-US" dirty="0"/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443009" y="2195689"/>
            <a:ext cx="2220132" cy="2194365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Top</a:t>
            </a:r>
          </a:p>
          <a:p>
            <a:pPr lvl="0"/>
            <a:r>
              <a:rPr lang="en-US" dirty="0"/>
              <a:t>Center</a:t>
            </a:r>
          </a:p>
          <a:p>
            <a:pPr lvl="0"/>
            <a:r>
              <a:rPr lang="en-US" dirty="0"/>
              <a:t>Bottom</a:t>
            </a:r>
          </a:p>
          <a:p>
            <a:pPr lvl="0"/>
            <a:r>
              <a:rPr lang="en-US" dirty="0"/>
              <a:t>Length</a:t>
            </a:r>
          </a:p>
          <a:p>
            <a:pPr lvl="0"/>
            <a:r>
              <a:rPr lang="en-US" dirty="0"/>
              <a:t>%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ZA" sz="2800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B046A-A7BC-D845-90E8-15B70E8FDBEA}"/>
              </a:ext>
            </a:extLst>
          </p:cNvPr>
          <p:cNvSpPr txBox="1"/>
          <p:nvPr/>
        </p:nvSpPr>
        <p:spPr>
          <a:xfrm>
            <a:off x="327321" y="5669377"/>
            <a:ext cx="919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takes in </a:t>
            </a:r>
            <a:r>
              <a:rPr lang="en-US" b="1" dirty="0"/>
              <a:t>2 parameters</a:t>
            </a:r>
            <a:r>
              <a:rPr lang="en-US" dirty="0"/>
              <a:t>: (x-axis, y-axis).</a:t>
            </a:r>
          </a:p>
          <a:p>
            <a:r>
              <a:rPr lang="en-US" dirty="0"/>
              <a:t>*</a:t>
            </a:r>
            <a:r>
              <a:rPr lang="en-US" b="1" dirty="0"/>
              <a:t>length</a:t>
            </a:r>
            <a:r>
              <a:rPr lang="en-US" dirty="0"/>
              <a:t> denotes a numerical length is </a:t>
            </a:r>
            <a:r>
              <a:rPr lang="en-US" dirty="0" err="1"/>
              <a:t>px</a:t>
            </a:r>
            <a:r>
              <a:rPr lang="en-US" dirty="0"/>
              <a:t>, rem, </a:t>
            </a:r>
            <a:r>
              <a:rPr lang="en-US" dirty="0" err="1"/>
              <a:t>em</a:t>
            </a:r>
            <a:r>
              <a:rPr lang="en-US" dirty="0"/>
              <a:t>, etc.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F44F34-03AE-0B4F-ABD8-7959A50576C4}"/>
              </a:ext>
            </a:extLst>
          </p:cNvPr>
          <p:cNvSpPr txBox="1">
            <a:spLocks/>
          </p:cNvSpPr>
          <p:nvPr/>
        </p:nvSpPr>
        <p:spPr>
          <a:xfrm>
            <a:off x="443009" y="1533720"/>
            <a:ext cx="2220132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i="0" dirty="0">
                <a:latin typeface="+mj-lt"/>
              </a:rPr>
              <a:t>y-axis:</a:t>
            </a:r>
          </a:p>
          <a:p>
            <a:endParaRPr lang="en-ZA" sz="2200" dirty="0"/>
          </a:p>
        </p:txBody>
      </p:sp>
    </p:spTree>
    <p:extLst>
      <p:ext uri="{BB962C8B-B14F-4D97-AF65-F5344CB8AC3E}">
        <p14:creationId xmlns:p14="http://schemas.microsoft.com/office/powerpoint/2010/main" val="282150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768" y="666963"/>
            <a:ext cx="7496242" cy="432000"/>
          </a:xfrm>
        </p:spPr>
        <p:txBody>
          <a:bodyPr/>
          <a:lstStyle/>
          <a:p>
            <a:pPr algn="ctr"/>
            <a:r>
              <a:rPr lang="en-ZA" sz="4400" dirty="0"/>
              <a:t>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299" y="1923344"/>
            <a:ext cx="7088909" cy="998775"/>
          </a:xfrm>
        </p:spPr>
        <p:txBody>
          <a:bodyPr/>
          <a:lstStyle/>
          <a:p>
            <a:pPr algn="ctr"/>
            <a:r>
              <a:rPr lang="en-US" sz="2400" b="1" i="0" dirty="0"/>
              <a:t>Transform Property: </a:t>
            </a:r>
            <a:r>
              <a:rPr lang="en-US" sz="2400" i="0" dirty="0"/>
              <a:t>A CSS command that applies 2D or 3D transformations to </a:t>
            </a:r>
            <a:r>
              <a:rPr lang="en-US" sz="2400" b="1" i="0" dirty="0"/>
              <a:t>elements</a:t>
            </a:r>
            <a:r>
              <a:rPr lang="en-US" sz="2400" i="0" dirty="0"/>
              <a:t>. Such transformations can either be rotate, scale, move, skew, etc. </a:t>
            </a:r>
          </a:p>
          <a:p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299" y="3746500"/>
            <a:ext cx="9118501" cy="24455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>
                <a:solidFill>
                  <a:schemeClr val="tx1"/>
                </a:solidFill>
              </a:rPr>
              <a:t>Transformation Syntax:</a:t>
            </a:r>
          </a:p>
          <a:p>
            <a:pPr marL="0" indent="0">
              <a:buNone/>
            </a:pPr>
            <a:endParaRPr lang="en-ZA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ZA" sz="2800" dirty="0">
              <a:solidFill>
                <a:schemeClr val="tx1"/>
              </a:solidFill>
            </a:endParaRP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15500"/>
            <a:ext cx="2211524" cy="61765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507190" y="6412675"/>
            <a:ext cx="218730" cy="26339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F1D45-D954-6C45-86E6-C7415116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8" y="4531100"/>
            <a:ext cx="9118501" cy="1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21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79" y="678838"/>
            <a:ext cx="9826097" cy="432000"/>
          </a:xfrm>
        </p:spPr>
        <p:txBody>
          <a:bodyPr/>
          <a:lstStyle/>
          <a:p>
            <a:pPr algn="ctr"/>
            <a:r>
              <a:rPr lang="en-ZA" sz="6000" dirty="0"/>
              <a:t>Transformation-origin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3881" y="2195690"/>
            <a:ext cx="4743853" cy="2081694"/>
          </a:xfrm>
        </p:spPr>
        <p:txBody>
          <a:bodyPr/>
          <a:lstStyle/>
          <a:p>
            <a:r>
              <a:rPr lang="en-US" sz="2000" b="1" dirty="0"/>
              <a:t>Initial: </a:t>
            </a:r>
            <a:r>
              <a:rPr lang="en-US" sz="2000" dirty="0"/>
              <a:t>The initial property sets the element’s CSS property to its default value.</a:t>
            </a:r>
          </a:p>
          <a:p>
            <a:pPr lvl="0"/>
            <a:r>
              <a:rPr lang="en-US" sz="2000" dirty="0"/>
              <a:t> </a:t>
            </a:r>
          </a:p>
          <a:p>
            <a:r>
              <a:rPr lang="en-US" sz="2000" b="1" dirty="0"/>
              <a:t>Inherit</a:t>
            </a:r>
            <a:r>
              <a:rPr lang="en-US" sz="2000" dirty="0"/>
              <a:t>: The inherit property stipulates that the CSS element inherit its parent property.</a:t>
            </a:r>
          </a:p>
          <a:p>
            <a:endParaRPr lang="en-US" sz="2000" dirty="0"/>
          </a:p>
          <a:p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1" y="4561420"/>
            <a:ext cx="9190413" cy="1852717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Syntax: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F44F34-03AE-0B4F-ABD8-7959A50576C4}"/>
              </a:ext>
            </a:extLst>
          </p:cNvPr>
          <p:cNvSpPr txBox="1">
            <a:spLocks/>
          </p:cNvSpPr>
          <p:nvPr/>
        </p:nvSpPr>
        <p:spPr>
          <a:xfrm>
            <a:off x="443009" y="1533720"/>
            <a:ext cx="3167090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i="0" dirty="0">
                <a:latin typeface="+mj-lt"/>
              </a:rPr>
              <a:t>Initial &amp; Inherit</a:t>
            </a:r>
          </a:p>
          <a:p>
            <a:endParaRPr lang="en-Z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1CC55-D527-B046-A692-1E5CDBC1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8" y="5280647"/>
            <a:ext cx="9191486" cy="9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4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79" y="678838"/>
            <a:ext cx="9826097" cy="432000"/>
          </a:xfrm>
        </p:spPr>
        <p:txBody>
          <a:bodyPr/>
          <a:lstStyle/>
          <a:p>
            <a:pPr algn="ctr"/>
            <a:r>
              <a:rPr lang="en-ZA" sz="6000" dirty="0"/>
              <a:t>Transformation-origin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180115" y="1533720"/>
            <a:ext cx="5337620" cy="1031350"/>
          </a:xfrm>
        </p:spPr>
        <p:txBody>
          <a:bodyPr/>
          <a:lstStyle/>
          <a:p>
            <a:r>
              <a:rPr lang="en-US" sz="2200" dirty="0"/>
              <a:t>Can you guess the axes?</a:t>
            </a:r>
          </a:p>
          <a:p>
            <a:r>
              <a:rPr lang="en-US" b="1" dirty="0"/>
              <a:t>Master Demo: </a:t>
            </a:r>
            <a:r>
              <a:rPr lang="en-US" sz="1600" dirty="0">
                <a:hlinkClick r:id="rId2"/>
              </a:rPr>
              <a:t>https://www.w3schools.com/cssref/css3_pr_transform-origin.asp</a:t>
            </a:r>
            <a:endParaRPr lang="en-US" sz="1600" dirty="0"/>
          </a:p>
          <a:p>
            <a:endParaRPr lang="en-US" sz="2200" dirty="0"/>
          </a:p>
          <a:p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379" y="2669506"/>
            <a:ext cx="9825024" cy="4099429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Syntax: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8F44F34-03AE-0B4F-ABD8-7959A50576C4}"/>
              </a:ext>
            </a:extLst>
          </p:cNvPr>
          <p:cNvSpPr txBox="1">
            <a:spLocks/>
          </p:cNvSpPr>
          <p:nvPr/>
        </p:nvSpPr>
        <p:spPr>
          <a:xfrm>
            <a:off x="443009" y="1533720"/>
            <a:ext cx="3167090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i="0" dirty="0">
                <a:latin typeface="+mj-lt"/>
              </a:rPr>
              <a:t>Additional</a:t>
            </a:r>
          </a:p>
          <a:p>
            <a:pPr algn="ctr"/>
            <a:r>
              <a:rPr lang="en-US" sz="3200" b="1" i="0" dirty="0">
                <a:latin typeface="+mj-lt"/>
              </a:rPr>
              <a:t>Syntax:</a:t>
            </a:r>
          </a:p>
          <a:p>
            <a:endParaRPr lang="en-ZA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D9946-2545-114D-B3EB-92B61749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026" y="3442842"/>
            <a:ext cx="10085687" cy="35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C406442-8B72-AB42-AAE2-8730B6BA6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56" y="13439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5D90A7-C985-2842-8725-CDBE899D9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92782"/>
              </p:ext>
            </p:extLst>
          </p:nvPr>
        </p:nvGraphicFramePr>
        <p:xfrm>
          <a:off x="332509" y="1431975"/>
          <a:ext cx="9334005" cy="496977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95623">
                  <a:extLst>
                    <a:ext uri="{9D8B030D-6E8A-4147-A177-3AD203B41FA5}">
                      <a16:colId xmlns:a16="http://schemas.microsoft.com/office/drawing/2014/main" val="2521636696"/>
                    </a:ext>
                  </a:extLst>
                </a:gridCol>
                <a:gridCol w="7938382">
                  <a:extLst>
                    <a:ext uri="{9D8B030D-6E8A-4147-A177-3AD203B41FA5}">
                      <a16:colId xmlns:a16="http://schemas.microsoft.com/office/drawing/2014/main" val="3604280287"/>
                    </a:ext>
                  </a:extLst>
                </a:gridCol>
              </a:tblGrid>
              <a:tr h="586771"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Property Value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71108641"/>
                  </a:ext>
                </a:extLst>
              </a:tr>
              <a:tr h="1626958"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dirty="0">
                          <a:effectLst/>
                        </a:rPr>
                        <a:t>x-axis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dirty="0">
                          <a:effectLst/>
                        </a:rPr>
                        <a:t>Defines where the view is placed at the x-axis. Possible values: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 dirty="0">
                          <a:effectLst/>
                        </a:rPr>
                        <a:t>left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 dirty="0">
                          <a:effectLst/>
                        </a:rPr>
                        <a:t>center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 dirty="0">
                          <a:effectLst/>
                        </a:rPr>
                        <a:t>right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 dirty="0">
                          <a:effectLst/>
                        </a:rPr>
                        <a:t>length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 dirty="0">
                          <a:effectLst/>
                        </a:rPr>
                        <a:t>%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690898047"/>
                  </a:ext>
                </a:extLst>
              </a:tr>
              <a:tr h="14046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y-axis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Defines where the view is placed at the y-axis. Possible values:</a:t>
                      </a:r>
                      <a:endParaRPr lang="en-US" sz="120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>
                          <a:effectLst/>
                        </a:rPr>
                        <a:t>top</a:t>
                      </a:r>
                      <a:endParaRPr lang="en-US" sz="120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>
                          <a:effectLst/>
                        </a:rPr>
                        <a:t>center</a:t>
                      </a:r>
                      <a:endParaRPr lang="en-US" sz="120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>
                          <a:effectLst/>
                        </a:rPr>
                        <a:t>bottom</a:t>
                      </a:r>
                      <a:endParaRPr lang="en-US" sz="120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>
                          <a:effectLst/>
                        </a:rPr>
                        <a:t>length</a:t>
                      </a:r>
                      <a:endParaRPr lang="en-US" sz="120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>
                          <a:effectLst/>
                        </a:rPr>
                        <a:t>%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569072789"/>
                  </a:ext>
                </a:extLst>
              </a:tr>
              <a:tr h="5867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z-axis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</a:rPr>
                        <a:t>Defines where the view is placed at the z-axis (for 3D transformations). Possible values: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itchFamily="2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150" dirty="0">
                          <a:effectLst/>
                        </a:rPr>
                        <a:t>length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733977870"/>
                  </a:ext>
                </a:extLst>
              </a:tr>
              <a:tr h="3822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initial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Sets this property to its default value. 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425783837"/>
                  </a:ext>
                </a:extLst>
              </a:tr>
              <a:tr h="3822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inherit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</a:rPr>
                        <a:t>Inherits this property from its parent element. 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34775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53444"/>
            <a:ext cx="9197800" cy="498616"/>
          </a:xfrm>
        </p:spPr>
        <p:txBody>
          <a:bodyPr/>
          <a:lstStyle/>
          <a:p>
            <a:r>
              <a:rPr lang="en-ZA" dirty="0"/>
              <a:t>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237505"/>
            <a:ext cx="9197800" cy="940746"/>
          </a:xfrm>
        </p:spPr>
        <p:txBody>
          <a:bodyPr/>
          <a:lstStyle/>
          <a:p>
            <a:r>
              <a:rPr lang="en-ZA" dirty="0"/>
              <a:t>Transform-origin: </a:t>
            </a:r>
            <a:r>
              <a:rPr lang="en-US" u="sng" dirty="0">
                <a:hlinkClick r:id="rId2"/>
              </a:rPr>
              <a:t>https://cssreference.io/property/transform-origin/</a:t>
            </a:r>
            <a:endParaRPr lang="en-US" u="sng" dirty="0"/>
          </a:p>
          <a:p>
            <a:r>
              <a:rPr lang="en-ZA" dirty="0"/>
              <a:t>Matrix: </a:t>
            </a:r>
            <a:r>
              <a:rPr lang="en-ZA" dirty="0">
                <a:hlinkClick r:id="rId3"/>
              </a:rPr>
              <a:t>https://meyerweb.com/eric/tools/matrix/</a:t>
            </a:r>
            <a:endParaRPr lang="en-ZA" dirty="0"/>
          </a:p>
          <a:p>
            <a:r>
              <a:rPr lang="en-ZA" dirty="0"/>
              <a:t>Master Demo: </a:t>
            </a:r>
            <a:r>
              <a:rPr lang="en-US" dirty="0">
                <a:hlinkClick r:id="rId4"/>
              </a:rPr>
              <a:t>https://www.w3schools.com/cssref/css3_pr_transform-origin.asp</a:t>
            </a:r>
            <a:endParaRPr lang="en-US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A3FB2E-0003-E94D-808F-8DA7FB69F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11286"/>
            <a:ext cx="9197800" cy="525283"/>
          </a:xfrm>
        </p:spPr>
        <p:txBody>
          <a:bodyPr/>
          <a:lstStyle/>
          <a:p>
            <a:r>
              <a:rPr lang="en-US" dirty="0"/>
              <a:t>Additional Resources: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0198E69-E9F4-514D-8500-DCBC0FA9F218}"/>
              </a:ext>
            </a:extLst>
          </p:cNvPr>
          <p:cNvSpPr txBox="1">
            <a:spLocks/>
          </p:cNvSpPr>
          <p:nvPr/>
        </p:nvSpPr>
        <p:spPr>
          <a:xfrm>
            <a:off x="431800" y="4369604"/>
            <a:ext cx="9197800" cy="18297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Perspective:  </a:t>
            </a:r>
            <a:r>
              <a:rPr lang="en-ZA" dirty="0">
                <a:hlinkClick r:id="rId5"/>
              </a:rPr>
              <a:t>https://www.w3schools.com/cssref/trycss3_perspective_inuse.htm</a:t>
            </a:r>
            <a:endParaRPr lang="en-ZA" dirty="0"/>
          </a:p>
          <a:p>
            <a:r>
              <a:rPr lang="en-ZA" dirty="0"/>
              <a:t>Master transform-origin: </a:t>
            </a:r>
            <a:r>
              <a:rPr lang="en-ZA" dirty="0">
                <a:hlinkClick r:id="rId6"/>
              </a:rPr>
              <a:t>https://css-tricks.com/almanac/properties/t/transform-origin/</a:t>
            </a:r>
            <a:endParaRPr lang="en-ZA" dirty="0"/>
          </a:p>
          <a:p>
            <a:r>
              <a:rPr lang="en-ZA" dirty="0"/>
              <a:t>Additional Master Demo: </a:t>
            </a:r>
            <a:r>
              <a:rPr lang="en-ZA" dirty="0">
                <a:hlinkClick r:id="rId7"/>
              </a:rPr>
              <a:t>http://webdesignerwall.com/tutorials/easy-css-animation-transition-transforms</a:t>
            </a:r>
            <a:endParaRPr lang="en-ZA" dirty="0"/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2556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4346296"/>
            <a:ext cx="7243291" cy="1674470"/>
          </a:xfrm>
        </p:spPr>
        <p:txBody>
          <a:bodyPr/>
          <a:lstStyle/>
          <a:p>
            <a:r>
              <a:rPr lang="en-ZA" dirty="0"/>
              <a:t>3D Transformations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5171" y="3158836"/>
            <a:ext cx="2456210" cy="2707574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48050-870C-8048-B467-D8BEFC1F0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422" y="3414191"/>
            <a:ext cx="2440959" cy="21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1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3D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018737" y="1673008"/>
            <a:ext cx="4498999" cy="1319574"/>
          </a:xfrm>
        </p:spPr>
        <p:txBody>
          <a:bodyPr/>
          <a:lstStyle/>
          <a:p>
            <a:r>
              <a:rPr lang="en-ZA" sz="2800" dirty="0"/>
              <a:t>Denotes the information that is applied to the </a:t>
            </a:r>
            <a:r>
              <a:rPr lang="en-ZA" sz="2800" b="1" dirty="0"/>
              <a:t>right</a:t>
            </a:r>
            <a:r>
              <a:rPr lang="en-ZA" sz="2800" dirty="0"/>
              <a:t> of the colon for a 3D element.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530" y="3188359"/>
            <a:ext cx="9190413" cy="3307443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dirty="0"/>
              <a:t>There are 5 Main Transformation Methods for a 3D Element</a:t>
            </a:r>
          </a:p>
          <a:p>
            <a:pPr marL="0" indent="0" algn="ctr">
              <a:buNone/>
            </a:pPr>
            <a:r>
              <a:rPr lang="en-ZA" sz="2800" dirty="0"/>
              <a:t>With 3 of those Methods Having </a:t>
            </a:r>
            <a:r>
              <a:rPr lang="en-ZA" sz="2800" i="1" dirty="0"/>
              <a:t>Sub-Methods</a:t>
            </a:r>
          </a:p>
          <a:p>
            <a:r>
              <a:rPr lang="en-ZA" dirty="0"/>
              <a:t>rotate</a:t>
            </a:r>
          </a:p>
          <a:p>
            <a:r>
              <a:rPr lang="en-ZA" dirty="0"/>
              <a:t>translate</a:t>
            </a:r>
          </a:p>
          <a:p>
            <a:r>
              <a:rPr lang="en-ZA" dirty="0"/>
              <a:t>scale</a:t>
            </a:r>
          </a:p>
          <a:p>
            <a:r>
              <a:rPr lang="en-ZA" dirty="0"/>
              <a:t>perspective</a:t>
            </a:r>
          </a:p>
          <a:p>
            <a:r>
              <a:rPr lang="en-ZA" dirty="0"/>
              <a:t>matrix</a:t>
            </a:r>
          </a:p>
          <a:p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2098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426281" y="1673008"/>
            <a:ext cx="7091456" cy="1319574"/>
          </a:xfrm>
        </p:spPr>
        <p:txBody>
          <a:bodyPr/>
          <a:lstStyle/>
          <a:p>
            <a:r>
              <a:rPr lang="en-US" sz="2200" dirty="0"/>
              <a:t>Rotates the element about the x- y- or z- axes at an angle, radian, or </a:t>
            </a:r>
            <a:r>
              <a:rPr lang="en-US" sz="2200" dirty="0" err="1"/>
              <a:t>gradian</a:t>
            </a:r>
            <a:r>
              <a:rPr lang="en-US" sz="2200" dirty="0"/>
              <a:t>. When the degrees are positive, the element will rotate clock-wise. When the degrees are negative, they rotate counter clock-wise. For the z-axis, when the units of measure are </a:t>
            </a:r>
            <a:r>
              <a:rPr lang="en-US" sz="2200" b="1" dirty="0"/>
              <a:t>positive</a:t>
            </a:r>
            <a:r>
              <a:rPr lang="en-US" sz="2200" dirty="0"/>
              <a:t>, the element will point </a:t>
            </a:r>
            <a:r>
              <a:rPr lang="en-US" sz="2200" b="1" dirty="0"/>
              <a:t>towards you</a:t>
            </a:r>
            <a:r>
              <a:rPr lang="en-US" sz="2200" dirty="0"/>
              <a:t>, when the units are </a:t>
            </a:r>
            <a:r>
              <a:rPr lang="en-US" sz="2200" b="1" dirty="0"/>
              <a:t>negative</a:t>
            </a:r>
            <a:r>
              <a:rPr lang="en-US" sz="2200" dirty="0"/>
              <a:t>, the element will point </a:t>
            </a:r>
            <a:r>
              <a:rPr lang="en-US" sz="2200" b="1" dirty="0"/>
              <a:t>away from you</a:t>
            </a:r>
            <a:r>
              <a:rPr lang="en-US" sz="2200" dirty="0"/>
              <a:t>. </a:t>
            </a:r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3" y="3740561"/>
            <a:ext cx="9190413" cy="2451440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Rotate Sub-Methods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49E49-5D29-7C43-AA33-455FE25CA7C1}"/>
              </a:ext>
            </a:extLst>
          </p:cNvPr>
          <p:cNvSpPr txBox="1"/>
          <p:nvPr/>
        </p:nvSpPr>
        <p:spPr>
          <a:xfrm>
            <a:off x="748145" y="4888168"/>
            <a:ext cx="87695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 err="1"/>
              <a:t>rotateX</a:t>
            </a:r>
            <a:r>
              <a:rPr lang="en-US" dirty="0"/>
              <a:t>(angle)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rotateY</a:t>
            </a:r>
            <a:r>
              <a:rPr lang="en-US" dirty="0"/>
              <a:t>(angle)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 err="1"/>
              <a:t>rotateZ</a:t>
            </a:r>
            <a:r>
              <a:rPr lang="en-US" dirty="0"/>
              <a:t>(angle)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Rotate3d(</a:t>
            </a:r>
            <a:r>
              <a:rPr lang="en-US" dirty="0" err="1"/>
              <a:t>x,y,z,angle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2000" dirty="0"/>
              <a:t>But </a:t>
            </a:r>
            <a:r>
              <a:rPr lang="en-US" sz="2000" b="1" dirty="0"/>
              <a:t>FIRST…</a:t>
            </a:r>
          </a:p>
        </p:txBody>
      </p:sp>
    </p:spTree>
    <p:extLst>
      <p:ext uri="{BB962C8B-B14F-4D97-AF65-F5344CB8AC3E}">
        <p14:creationId xmlns:p14="http://schemas.microsoft.com/office/powerpoint/2010/main" val="413077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Rotate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3" y="2243403"/>
            <a:ext cx="9190413" cy="4335443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Rotate Sub-Methods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EC23B2-6E7A-6E4D-B9B2-3EE4F0BAE42E}"/>
              </a:ext>
            </a:extLst>
          </p:cNvPr>
          <p:cNvSpPr txBox="1">
            <a:spLocks/>
          </p:cNvSpPr>
          <p:nvPr/>
        </p:nvSpPr>
        <p:spPr>
          <a:xfrm>
            <a:off x="327323" y="1547549"/>
            <a:ext cx="5474525" cy="544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0" dirty="0"/>
              <a:t>♫ </a:t>
            </a:r>
            <a: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  <a:t>Let’s Talk about Syntax Baby </a:t>
            </a:r>
            <a:r>
              <a:rPr lang="en-US" sz="2400" i="0" dirty="0"/>
              <a:t>♫</a:t>
            </a:r>
            <a:endParaRPr lang="en-US" sz="2400" b="1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6B1B0D-9BBC-A849-A2F9-0BFCAD38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488" y="3128166"/>
            <a:ext cx="9922224" cy="290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3" y="1531495"/>
            <a:ext cx="5492000" cy="1319574"/>
          </a:xfrm>
        </p:spPr>
        <p:txBody>
          <a:bodyPr/>
          <a:lstStyle/>
          <a:p>
            <a:r>
              <a:rPr lang="en-US" sz="2100" dirty="0"/>
              <a:t>Specifies a 3D rotation about the </a:t>
            </a:r>
            <a:r>
              <a:rPr lang="en-US" sz="2100" b="1" dirty="0"/>
              <a:t>x-axis</a:t>
            </a:r>
            <a:r>
              <a:rPr lang="en-US" sz="2100" dirty="0"/>
              <a:t>. Think about those old-school doors that used to have the mail slots or window blinds when you open or close them. They “transform” about the x-axis when you open the blinds, or open the mail slot in the door to drop the mail in.</a:t>
            </a:r>
            <a:endParaRPr lang="en-ZA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1" y="3439381"/>
            <a:ext cx="9190413" cy="18289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424543"/>
            <a:ext cx="9190413" cy="125153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Pro Tip: </a:t>
            </a:r>
            <a:r>
              <a:rPr lang="en-US" dirty="0"/>
              <a:t>The already-transformed element rotates around the x-axis.</a:t>
            </a:r>
          </a:p>
          <a:p>
            <a:pPr marL="0" indent="0">
              <a:buNone/>
            </a:pPr>
            <a:r>
              <a:rPr lang="en-US" sz="2000" b="1" dirty="0"/>
              <a:t>Demo: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https://www.w3schools.com/css/tryit.asp?filename=trycss3_transform_rotatex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49E49-5D29-7C43-AA33-455FE25CA7C1}"/>
              </a:ext>
            </a:extLst>
          </p:cNvPr>
          <p:cNvSpPr txBox="1"/>
          <p:nvPr/>
        </p:nvSpPr>
        <p:spPr>
          <a:xfrm>
            <a:off x="327320" y="4527414"/>
            <a:ext cx="919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Explanation</a:t>
            </a:r>
            <a:r>
              <a:rPr lang="en-US" dirty="0"/>
              <a:t>: The element is rotating 210 degrees about the x-axis.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611A3-609A-FD4C-BDCE-F29294829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4796" y="4121625"/>
            <a:ext cx="9872529" cy="69975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585512" y="1562435"/>
            <a:ext cx="2632700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rotateX</a:t>
            </a:r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ZA" sz="2200" dirty="0"/>
          </a:p>
        </p:txBody>
      </p:sp>
    </p:spTree>
    <p:extLst>
      <p:ext uri="{BB962C8B-B14F-4D97-AF65-F5344CB8AC3E}">
        <p14:creationId xmlns:p14="http://schemas.microsoft.com/office/powerpoint/2010/main" val="82593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3" y="1831046"/>
            <a:ext cx="5492000" cy="1057326"/>
          </a:xfrm>
        </p:spPr>
        <p:txBody>
          <a:bodyPr/>
          <a:lstStyle/>
          <a:p>
            <a:r>
              <a:rPr lang="en-US" sz="2100" dirty="0"/>
              <a:t>Specifies a 3D rotation about the y-axis. Think about a door swinging open, it rotates about its y-axis in relation to its origin(the door hinges).</a:t>
            </a:r>
          </a:p>
          <a:p>
            <a:endParaRPr lang="en-ZA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1" y="3439381"/>
            <a:ext cx="9190413" cy="18289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424543"/>
            <a:ext cx="9190413" cy="125153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Pro Tip: </a:t>
            </a:r>
            <a:r>
              <a:rPr lang="en-US" dirty="0"/>
              <a:t>The already-transformed element rotates around the y-axis.</a:t>
            </a:r>
          </a:p>
          <a:p>
            <a:pPr marL="0" indent="0">
              <a:buNone/>
            </a:pPr>
            <a:r>
              <a:rPr lang="en-US" sz="2000" b="1" dirty="0"/>
              <a:t>Demo: </a:t>
            </a:r>
            <a:r>
              <a:rPr lang="en-US" dirty="0">
                <a:hlinkClick r:id="rId3"/>
              </a:rPr>
              <a:t>https://www.w3schools.com/css/tryit.asp?filename=trycss3_transform_rotatey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49E49-5D29-7C43-AA33-455FE25CA7C1}"/>
              </a:ext>
            </a:extLst>
          </p:cNvPr>
          <p:cNvSpPr txBox="1"/>
          <p:nvPr/>
        </p:nvSpPr>
        <p:spPr>
          <a:xfrm>
            <a:off x="327320" y="4527414"/>
            <a:ext cx="9190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Explanation</a:t>
            </a:r>
            <a:r>
              <a:rPr lang="en-US" dirty="0"/>
              <a:t>: The element is rotating 67 degrees about the y-axis.</a:t>
            </a:r>
          </a:p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585512" y="1562435"/>
            <a:ext cx="2632700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rotateY</a:t>
            </a:r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ZA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7CF086-1C59-844F-9A0F-F47BBA4BF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6010" y="4115463"/>
            <a:ext cx="9943743" cy="7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4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4346296"/>
            <a:ext cx="7243291" cy="1674470"/>
          </a:xfrm>
        </p:spPr>
        <p:txBody>
          <a:bodyPr/>
          <a:lstStyle/>
          <a:p>
            <a:r>
              <a:rPr lang="en-ZA" dirty="0"/>
              <a:t>2D Transformations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5171" y="3158836"/>
            <a:ext cx="2456210" cy="2707574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2153C-C1DB-0F4F-9386-D47C77D63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71" y="3383752"/>
            <a:ext cx="2493076" cy="22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Z-axis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3" y="1831046"/>
            <a:ext cx="5492000" cy="1057326"/>
          </a:xfrm>
        </p:spPr>
        <p:txBody>
          <a:bodyPr/>
          <a:lstStyle/>
          <a:p>
            <a:r>
              <a:rPr lang="en-US" sz="2100" dirty="0"/>
              <a:t>What is the z-axis?</a:t>
            </a:r>
          </a:p>
          <a:p>
            <a:endParaRPr lang="en-ZA" sz="21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AD4ACD0-6CC9-A548-9C48-B832034CC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228" y="115670"/>
            <a:ext cx="2337505" cy="1558336"/>
          </a:xfrm>
        </p:spPr>
      </p:pic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30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5738030" y="2516020"/>
            <a:ext cx="3746328" cy="3675980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Explanation: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3D transformations also have a z-axis, </a:t>
            </a:r>
            <a:r>
              <a:rPr lang="en-US" b="1" dirty="0"/>
              <a:t>unlike</a:t>
            </a:r>
            <a:r>
              <a:rPr lang="en-US" dirty="0"/>
              <a:t> 2D transformations. The z-axis is a lot like </a:t>
            </a:r>
            <a:r>
              <a:rPr lang="en-US" b="1" dirty="0"/>
              <a:t>Samara in “The Ring”</a:t>
            </a:r>
            <a:r>
              <a:rPr lang="en-US" dirty="0"/>
              <a:t> when she comes out of the television screen. </a:t>
            </a:r>
          </a:p>
          <a:p>
            <a:pPr marL="0" indent="0">
              <a:buNone/>
            </a:pPr>
            <a:r>
              <a:rPr lang="en-US" dirty="0"/>
              <a:t>The z-axis “goes through” the screen and re-defines our perspective of the element. The z-axis points towards or away from you. </a:t>
            </a:r>
            <a:r>
              <a:rPr lang="en-US" b="1" dirty="0"/>
              <a:t>AKA the depth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585512" y="1562435"/>
            <a:ext cx="2632700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rotateZ</a:t>
            </a:r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ZA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846A0A-D447-C34C-AE03-278B62B84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2" y="2437017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5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3" y="1831046"/>
            <a:ext cx="5492000" cy="1057326"/>
          </a:xfrm>
        </p:spPr>
        <p:txBody>
          <a:bodyPr/>
          <a:lstStyle/>
          <a:p>
            <a:r>
              <a:rPr lang="en-US" sz="2200" dirty="0"/>
              <a:t>Specifies a 3D rotation about the z-axis. </a:t>
            </a:r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1" y="3439381"/>
            <a:ext cx="9190413" cy="18289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31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424543"/>
            <a:ext cx="9190413" cy="125153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Pro Tip: </a:t>
            </a:r>
            <a:r>
              <a:rPr lang="en-US" dirty="0"/>
              <a:t>The already-transformed element rotates around the z-axis.</a:t>
            </a:r>
          </a:p>
          <a:p>
            <a:pPr marL="0" indent="0">
              <a:buNone/>
            </a:pPr>
            <a:r>
              <a:rPr lang="en-US" sz="2000" b="1" dirty="0"/>
              <a:t>Demo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https://dev.opera.com/articles/understanding-3d-transforms/rotate3d.html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49E49-5D29-7C43-AA33-455FE25CA7C1}"/>
              </a:ext>
            </a:extLst>
          </p:cNvPr>
          <p:cNvSpPr txBox="1"/>
          <p:nvPr/>
        </p:nvSpPr>
        <p:spPr>
          <a:xfrm>
            <a:off x="327320" y="4527414"/>
            <a:ext cx="919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Explanation</a:t>
            </a:r>
            <a:r>
              <a:rPr lang="en-US" dirty="0"/>
              <a:t>: The element is rotating 67 degrees about the z-axis; it tilts 67 degrees towards the screen.</a:t>
            </a:r>
          </a:p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585512" y="1562435"/>
            <a:ext cx="2632700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rotateZ</a:t>
            </a:r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ZA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4E3B0-802F-0743-9EEB-8ACF422E6AAD}"/>
              </a:ext>
            </a:extLst>
          </p:cNvPr>
          <p:cNvSpPr txBox="1"/>
          <p:nvPr/>
        </p:nvSpPr>
        <p:spPr>
          <a:xfrm>
            <a:off x="327320" y="2944650"/>
            <a:ext cx="509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 to our regularly scheduled programming…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46B7FD-82C1-3540-B4ED-8C3C29C9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5610" y="4116971"/>
            <a:ext cx="9933343" cy="7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9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3" y="1801142"/>
            <a:ext cx="5492000" cy="1319574"/>
          </a:xfrm>
        </p:spPr>
        <p:txBody>
          <a:bodyPr/>
          <a:lstStyle/>
          <a:p>
            <a:r>
              <a:rPr lang="en-US" sz="2200" dirty="0"/>
              <a:t>Rotate3D takes</a:t>
            </a:r>
            <a:r>
              <a:rPr lang="en-US" sz="2200" b="1" dirty="0"/>
              <a:t> 4 properties. </a:t>
            </a:r>
            <a:r>
              <a:rPr lang="en-US" sz="2200" dirty="0"/>
              <a:t>The first 3 are the x- y- and z- properties, and the last is the degree of rotation for said properties.</a:t>
            </a:r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2963397"/>
            <a:ext cx="9190413" cy="2430045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32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0" y="5542046"/>
            <a:ext cx="9190413" cy="97720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Demo: </a:t>
            </a:r>
            <a:r>
              <a:rPr lang="en-US" dirty="0">
                <a:hlinkClick r:id="rId3"/>
              </a:rPr>
              <a:t>https://developer.mozilla.org/en-US/docs/Web/CSS/transform-function/rotate3d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585511" y="1562435"/>
            <a:ext cx="2882083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rotate3d()</a:t>
            </a:r>
          </a:p>
          <a:p>
            <a:endParaRPr lang="en-ZA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0718F-110B-BE42-BD34-CD5BDB72C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181" y="3589845"/>
            <a:ext cx="9653154" cy="19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translate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1" y="1309600"/>
            <a:ext cx="5492000" cy="1319574"/>
          </a:xfrm>
        </p:spPr>
        <p:txBody>
          <a:bodyPr/>
          <a:lstStyle/>
          <a:p>
            <a:r>
              <a:rPr lang="en-US" sz="2100" dirty="0"/>
              <a:t>Moves an element from its set origin to another position along the x-, y- and z- axes. The unites of measurement for “translate” are </a:t>
            </a:r>
            <a:r>
              <a:rPr lang="en-US" sz="2100" dirty="0" err="1"/>
              <a:t>px</a:t>
            </a:r>
            <a:r>
              <a:rPr lang="en-US" sz="2100" dirty="0"/>
              <a:t>, rem, or </a:t>
            </a:r>
            <a:r>
              <a:rPr lang="en-US" sz="2100" dirty="0" err="1"/>
              <a:t>em</a:t>
            </a:r>
            <a:r>
              <a:rPr lang="en-US" sz="2100" dirty="0"/>
              <a:t>, etc.</a:t>
            </a:r>
            <a:endParaRPr lang="en-ZA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2576945"/>
            <a:ext cx="9190413" cy="3206338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33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0" y="5888746"/>
            <a:ext cx="9190413" cy="63050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Demo: </a:t>
            </a:r>
            <a:r>
              <a:rPr lang="en-US" u="sng" dirty="0">
                <a:hlinkClick r:id="rId3"/>
              </a:rPr>
              <a:t>https://developer.mozilla.org/en-US/docs/Web/CSS/transform-function/translate3d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327318" y="1495219"/>
            <a:ext cx="3698414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translate()</a:t>
            </a:r>
          </a:p>
          <a:p>
            <a:endParaRPr lang="en-Z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F2788-7EF1-F440-921D-DC796586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6" y="3298221"/>
            <a:ext cx="7826210" cy="27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0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82587" y="1309599"/>
            <a:ext cx="6335144" cy="1457351"/>
          </a:xfrm>
        </p:spPr>
        <p:txBody>
          <a:bodyPr/>
          <a:lstStyle/>
          <a:p>
            <a:r>
              <a:rPr lang="en-US" sz="1750" dirty="0"/>
              <a:t>Increases or decreases the size of an element according to the parameters given to the width (x-axis) and height (y-axis). The units of measurement for scale are dependent upon the units of measurement of the original specified conditions. The units of measurement are denoted by non-integer and integer values inside of the parameters.</a:t>
            </a:r>
          </a:p>
          <a:p>
            <a:endParaRPr lang="en-ZA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2576945"/>
            <a:ext cx="9190413" cy="3206338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34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0" y="5888746"/>
            <a:ext cx="9190413" cy="63050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Demo: </a:t>
            </a:r>
            <a:r>
              <a:rPr lang="en-US" u="sng" dirty="0">
                <a:hlinkClick r:id="rId3"/>
              </a:rPr>
              <a:t>https://developer.mozilla.org/en-US/docs/Web/CSS/transform-function/scale3d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282414" y="1523068"/>
            <a:ext cx="2945077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scale()</a:t>
            </a:r>
          </a:p>
          <a:p>
            <a:endParaRPr lang="en-ZA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C4305-BFD5-2548-A1C4-9EE45006A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565" y="3226165"/>
            <a:ext cx="8735264" cy="25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9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Scale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3206338"/>
            <a:ext cx="9190413" cy="3301339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Explanation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35</a:t>
            </a:fld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327318" y="1513319"/>
            <a:ext cx="9190413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scaleX</a:t>
            </a:r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()   </a:t>
            </a:r>
            <a:r>
              <a:rPr lang="en-US" sz="48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scaleY</a:t>
            </a:r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()    </a:t>
            </a:r>
            <a:r>
              <a:rPr lang="en-US" sz="48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scaleZ</a:t>
            </a:r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endParaRPr lang="en-ZA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99B5D-F267-4848-9776-8C47B8E801B9}"/>
              </a:ext>
            </a:extLst>
          </p:cNvPr>
          <p:cNvSpPr txBox="1"/>
          <p:nvPr/>
        </p:nvSpPr>
        <p:spPr>
          <a:xfrm>
            <a:off x="503517" y="3922354"/>
            <a:ext cx="9030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err="1"/>
              <a:t>scaleX</a:t>
            </a:r>
            <a:r>
              <a:rPr lang="en-US" b="1" dirty="0"/>
              <a:t>()</a:t>
            </a:r>
            <a:r>
              <a:rPr lang="en-US" dirty="0"/>
              <a:t>: Resizes an element about the x-axis. AKA Makes the element wider.</a:t>
            </a:r>
          </a:p>
          <a:p>
            <a:pPr lvl="0"/>
            <a:r>
              <a:rPr lang="en-US" b="1" dirty="0" err="1"/>
              <a:t>scaleY</a:t>
            </a:r>
            <a:r>
              <a:rPr lang="en-US" b="1" dirty="0"/>
              <a:t>()</a:t>
            </a:r>
            <a:r>
              <a:rPr lang="en-US" dirty="0"/>
              <a:t>: Resizes an element about the y-axis. AKA elongates the element about the y-axis.</a:t>
            </a:r>
          </a:p>
          <a:p>
            <a:pPr lvl="0"/>
            <a:r>
              <a:rPr lang="en-US" b="1" dirty="0" err="1"/>
              <a:t>scaleZ</a:t>
            </a:r>
            <a:r>
              <a:rPr lang="en-US" b="1" dirty="0"/>
              <a:t>()</a:t>
            </a:r>
            <a:r>
              <a:rPr lang="en-US" dirty="0"/>
              <a:t>: Resizes an element about the z-axis. AKA changes the dimension of the element from the perspective of the screen.</a:t>
            </a:r>
          </a:p>
          <a:p>
            <a:pPr lvl="1"/>
            <a:r>
              <a:rPr lang="en-US" b="1" dirty="0"/>
              <a:t>Demo</a:t>
            </a:r>
            <a:r>
              <a:rPr lang="en-US" dirty="0"/>
              <a:t>: </a:t>
            </a:r>
            <a:r>
              <a:rPr lang="en-US" u="sng" dirty="0">
                <a:hlinkClick r:id="rId3"/>
              </a:rPr>
              <a:t>https://developer.mozilla.org/en-US/docs/Web/CSS/transform-function/scaleZ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b="1" dirty="0"/>
              <a:t>scale3d(</a:t>
            </a:r>
            <a:r>
              <a:rPr lang="en-US" b="1" dirty="0" err="1"/>
              <a:t>x,y,z</a:t>
            </a:r>
            <a:r>
              <a:rPr lang="en-US" b="1" dirty="0"/>
              <a:t>)</a:t>
            </a:r>
            <a:r>
              <a:rPr lang="en-US" dirty="0"/>
              <a:t>: Resizes the element simultaneously about the x-, y-, and z- axes.</a:t>
            </a:r>
          </a:p>
          <a:p>
            <a:pPr lvl="0"/>
            <a:r>
              <a:rPr lang="en-US" b="1" dirty="0"/>
              <a:t>        Demo</a:t>
            </a:r>
            <a:r>
              <a:rPr lang="en-US" dirty="0"/>
              <a:t>: </a:t>
            </a:r>
            <a:r>
              <a:rPr lang="en-US" u="sng" dirty="0">
                <a:hlinkClick r:id="rId4"/>
              </a:rPr>
              <a:t>https://developer.mozilla.org/en-US/docs/Web/CSS/transform-function/scale3d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2CB6E1B-C5C0-3B48-A0B5-11C8145958A0}"/>
              </a:ext>
            </a:extLst>
          </p:cNvPr>
          <p:cNvSpPr txBox="1">
            <a:spLocks/>
          </p:cNvSpPr>
          <p:nvPr/>
        </p:nvSpPr>
        <p:spPr>
          <a:xfrm>
            <a:off x="2853621" y="2320840"/>
            <a:ext cx="4137805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scale3d(</a:t>
            </a:r>
            <a:r>
              <a:rPr lang="en-US" sz="48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x,y,z</a:t>
            </a:r>
            <a:r>
              <a:rPr lang="en-US" sz="4800" b="1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ZA" sz="2200" dirty="0"/>
          </a:p>
        </p:txBody>
      </p:sp>
    </p:spTree>
    <p:extLst>
      <p:ext uri="{BB962C8B-B14F-4D97-AF65-F5344CB8AC3E}">
        <p14:creationId xmlns:p14="http://schemas.microsoft.com/office/powerpoint/2010/main" val="339480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2" y="1535539"/>
            <a:ext cx="5492000" cy="1319574"/>
          </a:xfrm>
        </p:spPr>
        <p:txBody>
          <a:bodyPr/>
          <a:lstStyle/>
          <a:p>
            <a:r>
              <a:rPr lang="en-US" dirty="0"/>
              <a:t>Defines a perspective view for a 3D transformed element. Essentially, “</a:t>
            </a:r>
            <a:r>
              <a:rPr lang="en-US" dirty="0" err="1"/>
              <a:t>transform:perspective</a:t>
            </a:r>
            <a:r>
              <a:rPr lang="en-US" dirty="0"/>
              <a:t>()” represents the distance between the user and the z-axis at its default origin.</a:t>
            </a:r>
            <a:endParaRPr lang="en-ZA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3010727"/>
            <a:ext cx="9190413" cy="2772555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Important Info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36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0" y="5888746"/>
            <a:ext cx="9190413" cy="63050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Demo: </a:t>
            </a:r>
            <a:r>
              <a:rPr lang="en-US" sz="2000" dirty="0"/>
              <a:t>To follow after syntax  </a:t>
            </a:r>
            <a:r>
              <a:rPr lang="en-US" sz="2000" dirty="0">
                <a:sym typeface="Wingdings" pitchFamily="2" charset="2"/>
              </a:rPr>
              <a:t></a:t>
            </a: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327318" y="1535539"/>
            <a:ext cx="3698414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24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transform:perspective</a:t>
            </a:r>
            <a: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  <a:t>()}</a:t>
            </a:r>
          </a:p>
          <a:p>
            <a:endParaRPr lang="en-ZA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A2C3B-B4F0-614D-861E-0A4C5B9E64D4}"/>
              </a:ext>
            </a:extLst>
          </p:cNvPr>
          <p:cNvSpPr txBox="1"/>
          <p:nvPr/>
        </p:nvSpPr>
        <p:spPr>
          <a:xfrm>
            <a:off x="327318" y="3823191"/>
            <a:ext cx="9190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Measurement</a:t>
            </a:r>
            <a:r>
              <a:rPr lang="en-US" dirty="0"/>
              <a:t>: A </a:t>
            </a:r>
            <a:r>
              <a:rPr lang="en-US" b="1" dirty="0"/>
              <a:t>positive value</a:t>
            </a:r>
            <a:r>
              <a:rPr lang="en-US" dirty="0"/>
              <a:t> in the parameter makes the element </a:t>
            </a:r>
            <a:r>
              <a:rPr lang="en-US" b="1" dirty="0"/>
              <a:t>appear closer</a:t>
            </a:r>
            <a:r>
              <a:rPr lang="en-US" dirty="0"/>
              <a:t> to the </a:t>
            </a:r>
            <a:r>
              <a:rPr lang="en-US" b="1" dirty="0"/>
              <a:t>user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The smaller the unit of measurement, the </a:t>
            </a:r>
            <a:r>
              <a:rPr lang="en-US" b="1" dirty="0"/>
              <a:t>closer the perspective</a:t>
            </a:r>
            <a:r>
              <a:rPr lang="en-US" dirty="0"/>
              <a:t>. The measurement takes </a:t>
            </a:r>
            <a:r>
              <a:rPr lang="en-US" dirty="0" err="1"/>
              <a:t>px</a:t>
            </a:r>
            <a:r>
              <a:rPr lang="en-US" dirty="0"/>
              <a:t>, rem, </a:t>
            </a:r>
            <a:r>
              <a:rPr lang="en-US" dirty="0" err="1"/>
              <a:t>em</a:t>
            </a:r>
            <a:r>
              <a:rPr lang="en-US" dirty="0"/>
              <a:t>, cm, in, etc. units of measurement. </a:t>
            </a:r>
          </a:p>
          <a:p>
            <a:pPr lvl="1"/>
            <a:endParaRPr lang="en-US" dirty="0"/>
          </a:p>
          <a:p>
            <a:r>
              <a:rPr lang="en-US" b="1" dirty="0"/>
              <a:t>	Note</a:t>
            </a:r>
            <a:r>
              <a:rPr lang="en-US" dirty="0"/>
              <a:t>: The perspective parameter cannot take negative values or a value of “0.”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8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1" y="1453253"/>
            <a:ext cx="5492000" cy="1319574"/>
          </a:xfrm>
        </p:spPr>
        <p:txBody>
          <a:bodyPr/>
          <a:lstStyle/>
          <a:p>
            <a:r>
              <a:rPr lang="en-US" dirty="0"/>
              <a:t>Defines a perspective view for a 3D transformed element. Essentially, “</a:t>
            </a:r>
            <a:r>
              <a:rPr lang="en-US" dirty="0" err="1"/>
              <a:t>transform:perspective</a:t>
            </a:r>
            <a:r>
              <a:rPr lang="en-US" dirty="0"/>
              <a:t>()” represents the distance between the user and the z-axis at its default origin.</a:t>
            </a:r>
            <a:endParaRPr lang="en-ZA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2576945"/>
            <a:ext cx="9190413" cy="2517569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37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17" y="5329483"/>
            <a:ext cx="9190413" cy="107226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Demo:</a:t>
            </a:r>
            <a:r>
              <a:rPr lang="en-US" u="sng" dirty="0">
                <a:hlinkClick r:id="rId3"/>
              </a:rPr>
              <a:t> https://developer.mozilla.org/en-US/docs/Web/CSS/transform-function/perspective</a:t>
            </a:r>
            <a:endParaRPr lang="en-US" u="sng" dirty="0"/>
          </a:p>
          <a:p>
            <a:pPr marL="0" indent="0">
              <a:buNone/>
            </a:pPr>
            <a:r>
              <a:rPr lang="en-US" sz="2000" b="1" dirty="0"/>
              <a:t>Try it yourself!: </a:t>
            </a:r>
            <a:r>
              <a:rPr lang="en-US" u="sng" dirty="0">
                <a:hlinkClick r:id="rId4"/>
              </a:rPr>
              <a:t>https://codepen.io/pen/?&amp;editable=true</a:t>
            </a:r>
            <a:endParaRPr lang="en-US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327318" y="1495219"/>
            <a:ext cx="3698414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2400" b="1" i="0" dirty="0" err="1">
                <a:latin typeface="Arial" panose="020B0604020202020204" pitchFamily="34" charset="0"/>
                <a:cs typeface="Arial" panose="020B0604020202020204" pitchFamily="34" charset="0"/>
              </a:rPr>
              <a:t>transform:perspective</a:t>
            </a:r>
            <a: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  <a:t>()}</a:t>
            </a:r>
          </a:p>
          <a:p>
            <a:endParaRPr lang="en-ZA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2742D-5897-0943-A3F3-F41DF849F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9407"/>
            <a:ext cx="9517731" cy="15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matrix3d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1" y="1453253"/>
            <a:ext cx="5492000" cy="1319574"/>
          </a:xfrm>
        </p:spPr>
        <p:txBody>
          <a:bodyPr/>
          <a:lstStyle/>
          <a:p>
            <a:pPr lvl="0"/>
            <a:r>
              <a:rPr lang="en-US" dirty="0"/>
              <a:t>Combines </a:t>
            </a:r>
            <a:r>
              <a:rPr lang="en-US" b="1" dirty="0"/>
              <a:t>ALL</a:t>
            </a:r>
            <a:r>
              <a:rPr lang="en-US" dirty="0"/>
              <a:t> of the 3D methods into one. The matrix method takes sixteen parameters that set the dimensions and transformations for the element. </a:t>
            </a:r>
          </a:p>
          <a:p>
            <a:r>
              <a:rPr lang="en-US" dirty="0"/>
              <a:t>The parameters are as follow: </a:t>
            </a:r>
          </a:p>
          <a:p>
            <a:endParaRPr lang="en-ZA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7" y="2754829"/>
            <a:ext cx="9190413" cy="2103058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38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17" y="4976543"/>
            <a:ext cx="9190413" cy="159051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 TIP</a:t>
            </a:r>
            <a:r>
              <a:rPr lang="en-US" dirty="0"/>
              <a:t>: This website takes all of the transformations that you would like to implement, and spits out a matrix for you that you can add into your CSS so that you don’t have to do it manually! </a:t>
            </a:r>
          </a:p>
          <a:p>
            <a:r>
              <a:rPr lang="en-US" u="sng" dirty="0">
                <a:hlinkClick r:id="rId3"/>
              </a:rPr>
              <a:t>https://meyerweb.com/eric/tools/matrix/</a:t>
            </a:r>
            <a:endParaRPr lang="en-US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327318" y="1495219"/>
            <a:ext cx="3698414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  <a:t>{transform:matrix3d()}</a:t>
            </a:r>
          </a:p>
          <a:p>
            <a:endParaRPr lang="en-ZA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AB935-595A-F24A-9683-6778944BD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8310"/>
            <a:ext cx="9471110" cy="829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EEA00-8C7F-8F40-BDB2-3F297683BBC3}"/>
              </a:ext>
            </a:extLst>
          </p:cNvPr>
          <p:cNvSpPr txBox="1"/>
          <p:nvPr/>
        </p:nvSpPr>
        <p:spPr>
          <a:xfrm>
            <a:off x="327317" y="4200847"/>
            <a:ext cx="919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Explanation</a:t>
            </a:r>
            <a:r>
              <a:rPr lang="en-US" dirty="0"/>
              <a:t>: The matrix3d parameters are too cumbersome to apply manually. See tip below.</a:t>
            </a:r>
          </a:p>
          <a:p>
            <a:r>
              <a:rPr lang="en-US" b="1" dirty="0"/>
              <a:t>            *The maxtix3d() takes 16 parameters in total.</a:t>
            </a:r>
          </a:p>
        </p:txBody>
      </p:sp>
    </p:spTree>
    <p:extLst>
      <p:ext uri="{BB962C8B-B14F-4D97-AF65-F5344CB8AC3E}">
        <p14:creationId xmlns:p14="http://schemas.microsoft.com/office/powerpoint/2010/main" val="5525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30" y="928220"/>
            <a:ext cx="9190413" cy="432000"/>
          </a:xfrm>
        </p:spPr>
        <p:txBody>
          <a:bodyPr/>
          <a:lstStyle/>
          <a:p>
            <a:pPr algn="ctr"/>
            <a:r>
              <a:rPr lang="en-ZA" sz="6000" dirty="0"/>
              <a:t>3d transformation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4944" y="2120812"/>
            <a:ext cx="4498999" cy="729267"/>
          </a:xfrm>
        </p:spPr>
        <p:txBody>
          <a:bodyPr/>
          <a:lstStyle/>
          <a:p>
            <a:r>
              <a:rPr lang="en-US" sz="2000" dirty="0"/>
              <a:t>*Properties are to the left of the colon, methods are to the right.</a:t>
            </a:r>
            <a:endParaRPr lang="en-ZA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530" y="3188359"/>
            <a:ext cx="9190413" cy="3307443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dirty="0"/>
              <a:t>There are 6 Main Transformation Properties for 3D Elements</a:t>
            </a:r>
          </a:p>
          <a:p>
            <a:r>
              <a:rPr lang="en-ZA" dirty="0"/>
              <a:t>transform:</a:t>
            </a:r>
          </a:p>
          <a:p>
            <a:r>
              <a:rPr lang="en-ZA" dirty="0"/>
              <a:t>transform-origin:</a:t>
            </a:r>
          </a:p>
          <a:p>
            <a:r>
              <a:rPr lang="en-ZA" dirty="0"/>
              <a:t>transform-style:</a:t>
            </a:r>
          </a:p>
          <a:p>
            <a:r>
              <a:rPr lang="en-ZA" dirty="0"/>
              <a:t>perspective</a:t>
            </a:r>
          </a:p>
          <a:p>
            <a:r>
              <a:rPr lang="en-ZA" dirty="0"/>
              <a:t>perspective-origin:</a:t>
            </a:r>
          </a:p>
          <a:p>
            <a:r>
              <a:rPr lang="en-ZA" dirty="0" err="1"/>
              <a:t>backface</a:t>
            </a:r>
            <a:r>
              <a:rPr lang="en-ZA" dirty="0"/>
              <a:t>-visibility:</a:t>
            </a:r>
          </a:p>
          <a:p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6892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 descr="decorative element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9" y="1102917"/>
            <a:ext cx="9190412" cy="432000"/>
          </a:xfrm>
        </p:spPr>
        <p:txBody>
          <a:bodyPr/>
          <a:lstStyle/>
          <a:p>
            <a:pPr algn="ctr"/>
            <a:r>
              <a:rPr lang="en-ZA" sz="6000" dirty="0"/>
              <a:t>Transform: length &amp;</a:t>
            </a:r>
            <a:br>
              <a:rPr lang="en-ZA" sz="6000" dirty="0"/>
            </a:br>
            <a:r>
              <a:rPr lang="en-ZA" sz="6000" dirty="0"/>
              <a:t>transform-origin: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2576945"/>
            <a:ext cx="9190413" cy="3206338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Important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40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0" y="5888746"/>
            <a:ext cx="9190413" cy="63050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Demo: </a:t>
            </a:r>
            <a:r>
              <a:rPr lang="en-US" u="sng" dirty="0">
                <a:hlinkClick r:id="rId3"/>
              </a:rPr>
              <a:t>https://cssreference.io/property/transform-origin/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17F9F0-6FC5-734F-B38B-BD737D217E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A8DBA-34DC-C64E-A60A-0CF0775123D6}"/>
              </a:ext>
            </a:extLst>
          </p:cNvPr>
          <p:cNvSpPr txBox="1"/>
          <p:nvPr/>
        </p:nvSpPr>
        <p:spPr>
          <a:xfrm>
            <a:off x="327318" y="3416646"/>
            <a:ext cx="9190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b="1" dirty="0"/>
              <a:t>Transform</a:t>
            </a:r>
            <a:r>
              <a:rPr lang="en-US" dirty="0"/>
              <a:t>: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b="1" dirty="0"/>
              <a:t>Transform-Origin Property Values</a:t>
            </a:r>
            <a:r>
              <a:rPr lang="en-US" dirty="0"/>
              <a:t>: See 2D explanation for “transform: length”, “transform-origin:” and below. </a:t>
            </a:r>
            <a:r>
              <a:rPr lang="en-US" b="1" dirty="0"/>
              <a:t>MUST</a:t>
            </a:r>
            <a:r>
              <a:rPr lang="en-US" dirty="0"/>
              <a:t> be used </a:t>
            </a:r>
            <a:r>
              <a:rPr lang="en-US" b="1" dirty="0"/>
              <a:t>in conjunction</a:t>
            </a:r>
            <a:r>
              <a:rPr lang="en-US" dirty="0"/>
              <a:t> with the “Transform property.”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/>
              <a:t>3D transform-origin property </a:t>
            </a:r>
            <a:r>
              <a:rPr lang="en-US" dirty="0"/>
              <a:t>moves along the </a:t>
            </a:r>
            <a:r>
              <a:rPr lang="en-US" b="1" dirty="0"/>
              <a:t>z-axis</a:t>
            </a:r>
            <a:r>
              <a:rPr lang="en-US" dirty="0"/>
              <a:t>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Defines where the view is placed at the z-axis (for 3D transformations).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Possible values:</a:t>
            </a:r>
          </a:p>
          <a:p>
            <a:pPr lvl="2"/>
            <a:r>
              <a:rPr lang="en-US" dirty="0"/>
              <a:t>length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7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8" y="678838"/>
            <a:ext cx="9190413" cy="432000"/>
          </a:xfrm>
        </p:spPr>
        <p:txBody>
          <a:bodyPr/>
          <a:lstStyle/>
          <a:p>
            <a:pPr algn="ctr"/>
            <a:r>
              <a:rPr lang="en-ZA" sz="6000" dirty="0"/>
              <a:t>Transform-style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1" y="1309600"/>
            <a:ext cx="5492000" cy="1319574"/>
          </a:xfrm>
        </p:spPr>
        <p:txBody>
          <a:bodyPr/>
          <a:lstStyle/>
          <a:p>
            <a:r>
              <a:rPr lang="en-US" sz="2000" dirty="0"/>
              <a:t>Specifies how </a:t>
            </a:r>
            <a:r>
              <a:rPr lang="en-US" sz="2000" b="1" dirty="0"/>
              <a:t>nestled elements</a:t>
            </a:r>
            <a:r>
              <a:rPr lang="en-US" sz="2000" dirty="0"/>
              <a:t> (aka children) are rendered in the 3D space, or whether they are “flattened”. This property </a:t>
            </a:r>
            <a:r>
              <a:rPr lang="en-US" sz="2000" b="1" dirty="0"/>
              <a:t>MUST</a:t>
            </a:r>
            <a:r>
              <a:rPr lang="en-US" sz="2000" dirty="0"/>
              <a:t> be used </a:t>
            </a:r>
            <a:r>
              <a:rPr lang="en-US" sz="2000" b="1" dirty="0"/>
              <a:t>in conjunction</a:t>
            </a:r>
            <a:r>
              <a:rPr lang="en-US" sz="2000" dirty="0"/>
              <a:t> with the “Transform” property.</a:t>
            </a:r>
            <a:endParaRPr lang="en-ZA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2576944"/>
            <a:ext cx="9190413" cy="4099129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41</a:t>
            </a:fld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327318" y="1495219"/>
            <a:ext cx="3698414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C0223-F470-DA4D-8C8B-11ECDEED5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7" y="3250350"/>
            <a:ext cx="8977745" cy="36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0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8" y="678838"/>
            <a:ext cx="9190413" cy="432000"/>
          </a:xfrm>
        </p:spPr>
        <p:txBody>
          <a:bodyPr/>
          <a:lstStyle/>
          <a:p>
            <a:pPr algn="ctr"/>
            <a:r>
              <a:rPr lang="en-ZA" sz="6000" dirty="0"/>
              <a:t>Transform-style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25731" y="1500552"/>
            <a:ext cx="5492000" cy="1319574"/>
          </a:xfrm>
        </p:spPr>
        <p:txBody>
          <a:bodyPr/>
          <a:lstStyle/>
          <a:p>
            <a:r>
              <a:rPr lang="en-US" sz="2000" dirty="0"/>
              <a:t>Specifies how </a:t>
            </a:r>
            <a:r>
              <a:rPr lang="en-US" sz="2000" b="1" dirty="0"/>
              <a:t>nestled elements</a:t>
            </a:r>
            <a:r>
              <a:rPr lang="en-US" sz="2000" dirty="0"/>
              <a:t> (aka children) are rendered in the 3D space, or whether they are “flattened”. This property </a:t>
            </a:r>
            <a:r>
              <a:rPr lang="en-US" sz="2000" b="1" dirty="0"/>
              <a:t>MUST</a:t>
            </a:r>
            <a:r>
              <a:rPr lang="en-US" sz="2000" dirty="0"/>
              <a:t> be used </a:t>
            </a:r>
            <a:r>
              <a:rPr lang="en-US" sz="2000" b="1" dirty="0"/>
              <a:t>in conjunction</a:t>
            </a:r>
            <a:r>
              <a:rPr lang="en-US" sz="2000" dirty="0"/>
              <a:t> with the “Transform” property.</a:t>
            </a:r>
            <a:endParaRPr lang="en-ZA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3368990"/>
            <a:ext cx="9190413" cy="3307083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Demo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42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18" y="3978234"/>
            <a:ext cx="9190413" cy="114657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None/>
            </a:pPr>
            <a:r>
              <a:rPr lang="en-US" sz="2000" b="1" dirty="0"/>
              <a:t>Live Demo</a:t>
            </a:r>
            <a:r>
              <a:rPr lang="en-US" sz="2000" dirty="0"/>
              <a:t>:</a:t>
            </a:r>
          </a:p>
          <a:p>
            <a:r>
              <a:rPr lang="en-US" u="sng" dirty="0">
                <a:hlinkClick r:id="rId3"/>
              </a:rPr>
              <a:t>https://tympanus.net/codrops-playground/SaraSoueidan/abqrPXfg/editor</a:t>
            </a:r>
            <a:endParaRPr lang="en-US" u="sng" dirty="0"/>
          </a:p>
          <a:p>
            <a:r>
              <a:rPr lang="en-US" dirty="0"/>
              <a:t>*Look at the .element class</a:t>
            </a:r>
          </a:p>
          <a:p>
            <a:r>
              <a:rPr lang="en-US" u="sng" dirty="0">
                <a:hlinkClick r:id="rId4"/>
              </a:rPr>
              <a:t>https://developer.mozilla.org/en-US/docs/Web/CSS/transform-style</a:t>
            </a:r>
            <a:endParaRPr lang="en-US" dirty="0"/>
          </a:p>
          <a:p>
            <a:r>
              <a:rPr lang="en-US" dirty="0"/>
              <a:t>*The last demo is a 2D simulation of a 3D rendering.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327318" y="1495219"/>
            <a:ext cx="3698414" cy="824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2200" dirty="0"/>
          </a:p>
        </p:txBody>
      </p:sp>
    </p:spTree>
    <p:extLst>
      <p:ext uri="{BB962C8B-B14F-4D97-AF65-F5344CB8AC3E}">
        <p14:creationId xmlns:p14="http://schemas.microsoft.com/office/powerpoint/2010/main" val="265522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40" y="673395"/>
            <a:ext cx="9799736" cy="432000"/>
          </a:xfrm>
        </p:spPr>
        <p:txBody>
          <a:bodyPr/>
          <a:lstStyle/>
          <a:p>
            <a:pPr algn="ctr"/>
            <a:r>
              <a:rPr lang="en-ZA" sz="6000" dirty="0"/>
              <a:t>Perspective(property)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82587" y="1523068"/>
            <a:ext cx="6335144" cy="1457351"/>
          </a:xfrm>
        </p:spPr>
        <p:txBody>
          <a:bodyPr/>
          <a:lstStyle/>
          <a:p>
            <a:r>
              <a:rPr lang="en-US" dirty="0"/>
              <a:t>The perspective property is used to give a 3D-positioned element some perspective. It defines </a:t>
            </a:r>
            <a:r>
              <a:rPr lang="en-US" b="1" dirty="0"/>
              <a:t>how far the object is away from the user</a:t>
            </a:r>
            <a:r>
              <a:rPr lang="en-US" dirty="0"/>
              <a:t>. A </a:t>
            </a:r>
            <a:r>
              <a:rPr lang="en-US" b="1" dirty="0"/>
              <a:t>lower value</a:t>
            </a:r>
            <a:r>
              <a:rPr lang="en-US" dirty="0"/>
              <a:t> will result in a </a:t>
            </a:r>
            <a:r>
              <a:rPr lang="en-US" b="1" dirty="0"/>
              <a:t>more intensive 3D effect</a:t>
            </a:r>
            <a:r>
              <a:rPr lang="en-US" dirty="0"/>
              <a:t> than a higher value. When defining the perspective property for an element, it is the </a:t>
            </a:r>
            <a:r>
              <a:rPr lang="en-US" b="1" dirty="0"/>
              <a:t>CHILD elements</a:t>
            </a:r>
            <a:r>
              <a:rPr lang="en-US" dirty="0"/>
              <a:t> that </a:t>
            </a:r>
            <a:r>
              <a:rPr lang="en-US" b="1" dirty="0"/>
              <a:t>get the perspective view</a:t>
            </a:r>
            <a:r>
              <a:rPr lang="en-US" dirty="0"/>
              <a:t>, NOT the element itself.</a:t>
            </a:r>
            <a:endParaRPr lang="en-ZA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3325091"/>
            <a:ext cx="9190413" cy="2458191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Answer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</a:rPr>
              <a:t>Difference between “</a:t>
            </a:r>
            <a:r>
              <a:rPr lang="en-US" sz="1800" b="1" dirty="0" err="1">
                <a:solidFill>
                  <a:schemeClr val="tx1"/>
                </a:solidFill>
              </a:rPr>
              <a:t>transform:perspective</a:t>
            </a:r>
            <a:r>
              <a:rPr lang="en-US" sz="1800" b="1" dirty="0">
                <a:solidFill>
                  <a:schemeClr val="tx1"/>
                </a:solidFill>
              </a:rPr>
              <a:t>()” VS the perspective property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2667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1200150" lvl="3" indent="-400050">
              <a:buFont typeface="+mj-lt"/>
              <a:buAutoNum type="romanUcPeriod"/>
            </a:pPr>
            <a:r>
              <a:rPr lang="en-US" sz="1800" dirty="0">
                <a:solidFill>
                  <a:schemeClr val="tx1"/>
                </a:solidFill>
              </a:rPr>
              <a:t>The main difference between the “</a:t>
            </a:r>
            <a:r>
              <a:rPr lang="en-US" sz="1800" dirty="0" err="1">
                <a:solidFill>
                  <a:schemeClr val="tx1"/>
                </a:solidFill>
              </a:rPr>
              <a:t>transform:perspective</a:t>
            </a:r>
            <a:r>
              <a:rPr lang="en-US" sz="1800" dirty="0">
                <a:solidFill>
                  <a:schemeClr val="tx1"/>
                </a:solidFill>
              </a:rPr>
              <a:t>()” and the perspective property is that the </a:t>
            </a:r>
            <a:r>
              <a:rPr lang="en-US" sz="1800" b="1" dirty="0">
                <a:solidFill>
                  <a:schemeClr val="tx1"/>
                </a:solidFill>
              </a:rPr>
              <a:t>former</a:t>
            </a:r>
            <a:r>
              <a:rPr lang="en-US" sz="1800" dirty="0">
                <a:solidFill>
                  <a:schemeClr val="tx1"/>
                </a:solidFill>
              </a:rPr>
              <a:t> gives </a:t>
            </a:r>
            <a:r>
              <a:rPr lang="en-US" sz="1800" b="1" dirty="0">
                <a:solidFill>
                  <a:schemeClr val="tx1"/>
                </a:solidFill>
              </a:rPr>
              <a:t>an element</a:t>
            </a:r>
            <a:r>
              <a:rPr lang="en-US" sz="1800" dirty="0">
                <a:solidFill>
                  <a:schemeClr val="tx1"/>
                </a:solidFill>
              </a:rPr>
              <a:t> depth, while the </a:t>
            </a:r>
            <a:r>
              <a:rPr lang="en-US" sz="1800" b="1" dirty="0">
                <a:solidFill>
                  <a:schemeClr val="tx1"/>
                </a:solidFill>
              </a:rPr>
              <a:t>latter</a:t>
            </a:r>
            <a:r>
              <a:rPr lang="en-US" sz="1800" dirty="0">
                <a:solidFill>
                  <a:schemeClr val="tx1"/>
                </a:solidFill>
              </a:rPr>
              <a:t> creates a </a:t>
            </a:r>
            <a:r>
              <a:rPr lang="en-US" sz="1800" b="1" dirty="0">
                <a:solidFill>
                  <a:schemeClr val="tx1"/>
                </a:solidFill>
              </a:rPr>
              <a:t>3D space (based on the z-axis)</a:t>
            </a:r>
            <a:r>
              <a:rPr lang="en-US" sz="1800" dirty="0">
                <a:solidFill>
                  <a:schemeClr val="tx1"/>
                </a:solidFill>
              </a:rPr>
              <a:t> of all of the nestled children.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43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0" y="5888746"/>
            <a:ext cx="9190413" cy="63050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Methods: </a:t>
            </a:r>
            <a:r>
              <a:rPr lang="en-US" sz="2000" dirty="0">
                <a:solidFill>
                  <a:schemeClr val="tx1"/>
                </a:solidFill>
              </a:rPr>
              <a:t>Let’s talk about perspective methods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ZA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6D63EA-86FC-0440-B102-34AFE773C2C6}"/>
              </a:ext>
            </a:extLst>
          </p:cNvPr>
          <p:cNvSpPr txBox="1">
            <a:spLocks/>
          </p:cNvSpPr>
          <p:nvPr/>
        </p:nvSpPr>
        <p:spPr>
          <a:xfrm>
            <a:off x="327318" y="1526094"/>
            <a:ext cx="2437428" cy="12676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0" dirty="0">
                <a:latin typeface="Arial" panose="020B0604020202020204" pitchFamily="34" charset="0"/>
                <a:cs typeface="Arial" panose="020B0604020202020204" pitchFamily="34" charset="0"/>
              </a:rPr>
              <a:t>What's the difference between the ”perspective” as a “property,” and “transform: perspective?</a:t>
            </a:r>
          </a:p>
          <a:p>
            <a:endParaRPr lang="en-ZA" sz="2200" dirty="0"/>
          </a:p>
        </p:txBody>
      </p:sp>
    </p:spTree>
    <p:extLst>
      <p:ext uri="{BB962C8B-B14F-4D97-AF65-F5344CB8AC3E}">
        <p14:creationId xmlns:p14="http://schemas.microsoft.com/office/powerpoint/2010/main" val="381291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2618" y="1625170"/>
            <a:ext cx="5195113" cy="1444108"/>
          </a:xfrm>
        </p:spPr>
        <p:txBody>
          <a:bodyPr/>
          <a:lstStyle/>
          <a:p>
            <a:r>
              <a:rPr lang="en-US" sz="2000" dirty="0"/>
              <a:t>The Perspective property has 3 Methods:</a:t>
            </a:r>
            <a:r>
              <a:rPr lang="en-ZA" sz="2000" dirty="0"/>
              <a:t> </a:t>
            </a:r>
          </a:p>
          <a:p>
            <a:r>
              <a:rPr lang="en-ZA" sz="2000" b="1" dirty="0"/>
              <a:t>1. length </a:t>
            </a:r>
          </a:p>
          <a:p>
            <a:r>
              <a:rPr lang="en-ZA" sz="2000" b="1" dirty="0"/>
              <a:t>2. none</a:t>
            </a:r>
          </a:p>
          <a:p>
            <a:r>
              <a:rPr lang="en-ZA" sz="2000" b="1" dirty="0"/>
              <a:t> 3. inherit.</a:t>
            </a:r>
            <a:endParaRPr lang="en-US" sz="2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3705100"/>
            <a:ext cx="9190413" cy="2486899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Methods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44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C8376B7-0BB9-194C-9487-2E93500B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8" y="1741217"/>
            <a:ext cx="2397926" cy="432000"/>
          </a:xfrm>
        </p:spPr>
        <p:txBody>
          <a:bodyPr/>
          <a:lstStyle/>
          <a:p>
            <a:r>
              <a:rPr lang="en-US" dirty="0"/>
              <a:t>Methods: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9245C4-B520-9646-BADF-65CEB8926EAB}"/>
              </a:ext>
            </a:extLst>
          </p:cNvPr>
          <p:cNvSpPr txBox="1">
            <a:spLocks/>
          </p:cNvSpPr>
          <p:nvPr/>
        </p:nvSpPr>
        <p:spPr>
          <a:xfrm>
            <a:off x="180740" y="673395"/>
            <a:ext cx="979973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 dirty="0"/>
              <a:t>Perspective(property)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85A76-85AB-334B-A21A-F61C749539FB}"/>
              </a:ext>
            </a:extLst>
          </p:cNvPr>
          <p:cNvSpPr txBox="1"/>
          <p:nvPr/>
        </p:nvSpPr>
        <p:spPr>
          <a:xfrm>
            <a:off x="327318" y="4581786"/>
            <a:ext cx="9190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+mj-lt"/>
              <a:buAutoNum type="arabicPeriod"/>
            </a:pPr>
            <a:r>
              <a:rPr lang="en-US" b="1" dirty="0"/>
              <a:t>length</a:t>
            </a:r>
            <a:r>
              <a:rPr lang="en-US" dirty="0"/>
              <a:t>: How far the element is placed from view.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/>
              <a:t>none</a:t>
            </a:r>
            <a:r>
              <a:rPr lang="en-US" dirty="0"/>
              <a:t>: Default value. Same as “0.” No set perspective.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/>
              <a:t>inherit</a:t>
            </a:r>
            <a:r>
              <a:rPr lang="en-US" dirty="0"/>
              <a:t>: Inherits property from the parent element.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8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1778791"/>
            <a:ext cx="9190413" cy="3553230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45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0" y="5427022"/>
            <a:ext cx="9190413" cy="109223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Live Demo: </a:t>
            </a:r>
            <a:r>
              <a:rPr lang="en-US" u="sng" dirty="0">
                <a:hlinkClick r:id="rId3"/>
              </a:rPr>
              <a:t>https://developer.mozilla.org/en-US/docs/Web/CSS/perspective</a:t>
            </a:r>
            <a:endParaRPr lang="en-US" dirty="0"/>
          </a:p>
          <a:p>
            <a:pPr marL="0" indent="0">
              <a:buNone/>
            </a:pPr>
            <a:r>
              <a:rPr lang="en-ZA" sz="2000" b="1" dirty="0"/>
              <a:t>Try it yourself!: </a:t>
            </a:r>
            <a:r>
              <a:rPr lang="en-US" u="sng" dirty="0">
                <a:hlinkClick r:id="rId4"/>
              </a:rPr>
              <a:t>https://www.w3schools.com/cssref/trycss3_perspective_inuse.htm</a:t>
            </a:r>
            <a:endParaRPr lang="en-US" dirty="0"/>
          </a:p>
          <a:p>
            <a:pPr marL="0" indent="0">
              <a:buNone/>
            </a:pPr>
            <a:endParaRPr lang="en-ZA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3FE4E31-1D3A-3B4B-9F69-5871377BC039}"/>
              </a:ext>
            </a:extLst>
          </p:cNvPr>
          <p:cNvSpPr txBox="1">
            <a:spLocks/>
          </p:cNvSpPr>
          <p:nvPr/>
        </p:nvSpPr>
        <p:spPr>
          <a:xfrm>
            <a:off x="180740" y="673395"/>
            <a:ext cx="979973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 dirty="0"/>
              <a:t>Perspective(property)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B2F44EA-C93C-8140-AE98-F0F6EE2F30E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97AC15-7B6B-4148-A588-2EC14C324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2905" y="2478952"/>
            <a:ext cx="9890636" cy="28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7" y="678838"/>
            <a:ext cx="9190413" cy="432000"/>
          </a:xfrm>
        </p:spPr>
        <p:txBody>
          <a:bodyPr/>
          <a:lstStyle/>
          <a:p>
            <a:pPr algn="ctr"/>
            <a:r>
              <a:rPr lang="en-ZA" sz="6000" dirty="0"/>
              <a:t>Perspective-origin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857007" y="1500186"/>
            <a:ext cx="4660723" cy="734344"/>
          </a:xfrm>
        </p:spPr>
        <p:txBody>
          <a:bodyPr/>
          <a:lstStyle/>
          <a:p>
            <a:r>
              <a:rPr lang="en-US" sz="2000" dirty="0"/>
              <a:t>This property </a:t>
            </a:r>
            <a:r>
              <a:rPr lang="en-US" sz="2000" b="1" dirty="0"/>
              <a:t>MUST</a:t>
            </a:r>
            <a:r>
              <a:rPr lang="en-US" sz="2000" dirty="0"/>
              <a:t> be used in conjunction with the </a:t>
            </a:r>
            <a:r>
              <a:rPr lang="en-US" sz="2000" b="1" dirty="0"/>
              <a:t>“perspective” property</a:t>
            </a:r>
            <a:r>
              <a:rPr lang="en-US" sz="2000" dirty="0"/>
              <a:t>.</a:t>
            </a:r>
            <a:endParaRPr lang="en-ZA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2576945"/>
            <a:ext cx="9190413" cy="2517569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Methods</a:t>
            </a:r>
          </a:p>
          <a:p>
            <a:pPr marL="0" indent="0" algn="ctr">
              <a:buNone/>
            </a:pPr>
            <a:r>
              <a:rPr lang="en-ZA" sz="2000" dirty="0"/>
              <a:t>The perspective-origin has 4 methods:</a:t>
            </a:r>
          </a:p>
          <a:p>
            <a:pPr marL="1266825" lvl="3" indent="-457200">
              <a:buAutoNum type="arabicPeriod"/>
            </a:pPr>
            <a:r>
              <a:rPr lang="en-ZA" sz="2000" dirty="0"/>
              <a:t>x-axis</a:t>
            </a:r>
          </a:p>
          <a:p>
            <a:pPr marL="1266825" lvl="3" indent="-457200">
              <a:buAutoNum type="arabicPeriod"/>
            </a:pPr>
            <a:r>
              <a:rPr lang="en-ZA" sz="2000" dirty="0"/>
              <a:t>y-axis</a:t>
            </a:r>
          </a:p>
          <a:p>
            <a:pPr marL="1266825" lvl="3" indent="-457200">
              <a:buAutoNum type="arabicPeriod"/>
            </a:pPr>
            <a:r>
              <a:rPr lang="en-ZA" sz="2000" dirty="0"/>
              <a:t>initial</a:t>
            </a:r>
          </a:p>
          <a:p>
            <a:pPr marL="1266825" lvl="3" indent="-457200">
              <a:buAutoNum type="arabicPeriod"/>
            </a:pPr>
            <a:r>
              <a:rPr lang="en-ZA" sz="2000" dirty="0"/>
              <a:t>inherit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46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17" y="5329483"/>
            <a:ext cx="9190413" cy="107226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Demo:</a:t>
            </a:r>
            <a:r>
              <a:rPr lang="en-US" u="sng" dirty="0">
                <a:hlinkClick r:id="rId3"/>
              </a:rPr>
              <a:t> https://developer.mozilla.org/en-US/docs/Web/CSS/transform-function/perspective</a:t>
            </a:r>
            <a:endParaRPr lang="en-US" u="sng" dirty="0"/>
          </a:p>
          <a:p>
            <a:pPr marL="0" indent="0">
              <a:buNone/>
            </a:pPr>
            <a:r>
              <a:rPr lang="en-US" sz="2000" b="1" dirty="0"/>
              <a:t>Try it yourself!: </a:t>
            </a:r>
            <a:r>
              <a:rPr lang="en-US" u="sng" dirty="0">
                <a:hlinkClick r:id="rId4"/>
              </a:rPr>
              <a:t>https://codepen.io/pen/?&amp;editable=true</a:t>
            </a:r>
            <a:endParaRPr lang="en-US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4203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517" y="1812052"/>
            <a:ext cx="3926775" cy="3181615"/>
          </a:xfrm>
        </p:spPr>
        <p:txBody>
          <a:bodyPr/>
          <a:lstStyle/>
          <a:p>
            <a:pPr algn="l"/>
            <a:r>
              <a:rPr lang="en-US" sz="2200" b="1" i="0" dirty="0"/>
              <a:t>x-axis:</a:t>
            </a:r>
          </a:p>
          <a:p>
            <a:pPr marL="2667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Defines where the </a:t>
            </a:r>
            <a:r>
              <a:rPr lang="en-US" sz="2000" b="1" dirty="0">
                <a:solidFill>
                  <a:schemeClr val="tx1"/>
                </a:solidFill>
              </a:rPr>
              <a:t>view</a:t>
            </a:r>
            <a:r>
              <a:rPr lang="en-US" sz="2000" dirty="0">
                <a:solidFill>
                  <a:schemeClr val="tx1"/>
                </a:solidFill>
              </a:rPr>
              <a:t> is place on the </a:t>
            </a:r>
            <a:r>
              <a:rPr lang="en-US" sz="2000" b="1" dirty="0">
                <a:solidFill>
                  <a:schemeClr val="tx1"/>
                </a:solidFill>
              </a:rPr>
              <a:t>x-axis.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000" dirty="0"/>
              <a:t>Possible values: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left: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center: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right: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length: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%: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47</a:t>
            </a:fld>
            <a:endParaRPr lang="en-ZA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2527D1-6584-264D-8266-11AF01C7AE04}"/>
              </a:ext>
            </a:extLst>
          </p:cNvPr>
          <p:cNvSpPr txBox="1">
            <a:spLocks/>
          </p:cNvSpPr>
          <p:nvPr/>
        </p:nvSpPr>
        <p:spPr>
          <a:xfrm>
            <a:off x="261258" y="536334"/>
            <a:ext cx="97140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 dirty="0"/>
              <a:t>perspective-origin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0321AFB-528D-C246-8935-038C9C8D93BD}"/>
              </a:ext>
            </a:extLst>
          </p:cNvPr>
          <p:cNvSpPr txBox="1">
            <a:spLocks/>
          </p:cNvSpPr>
          <p:nvPr/>
        </p:nvSpPr>
        <p:spPr>
          <a:xfrm>
            <a:off x="846591" y="4993666"/>
            <a:ext cx="8543349" cy="193998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ZA" sz="2800" b="1" i="0" dirty="0"/>
          </a:p>
          <a:p>
            <a:pPr lvl="0" algn="l"/>
            <a:r>
              <a:rPr lang="en-US" sz="2200" b="1" i="0" dirty="0"/>
              <a:t>initial: </a:t>
            </a:r>
            <a:r>
              <a:rPr lang="en-US" sz="2000" dirty="0"/>
              <a:t>Sets the perspective-origin property to its initial value.</a:t>
            </a:r>
          </a:p>
          <a:p>
            <a:pPr lvl="0" algn="l"/>
            <a:r>
              <a:rPr lang="en-US" sz="2200" b="1" i="0" dirty="0"/>
              <a:t>inherit: </a:t>
            </a:r>
            <a:r>
              <a:rPr lang="en-US" sz="2000" dirty="0"/>
              <a:t>Inherits the property from the parent value.</a:t>
            </a:r>
          </a:p>
          <a:p>
            <a:pPr algn="l"/>
            <a:endParaRPr lang="en-ZA" sz="2000" i="0" dirty="0"/>
          </a:p>
          <a:p>
            <a:endParaRPr lang="en-ZA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3BAF748-8B08-C545-914E-46B4BD1723EE}"/>
              </a:ext>
            </a:extLst>
          </p:cNvPr>
          <p:cNvSpPr txBox="1">
            <a:spLocks/>
          </p:cNvSpPr>
          <p:nvPr/>
        </p:nvSpPr>
        <p:spPr>
          <a:xfrm>
            <a:off x="4093077" y="1200379"/>
            <a:ext cx="239792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Methods: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0E2E64E-CF86-1A41-A8F2-CCD80A1AB0D6}"/>
              </a:ext>
            </a:extLst>
          </p:cNvPr>
          <p:cNvSpPr txBox="1">
            <a:spLocks/>
          </p:cNvSpPr>
          <p:nvPr/>
        </p:nvSpPr>
        <p:spPr>
          <a:xfrm>
            <a:off x="5292040" y="1812051"/>
            <a:ext cx="3926775" cy="31816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i="0" dirty="0"/>
              <a:t>y-axis:</a:t>
            </a:r>
          </a:p>
          <a:p>
            <a:pPr marL="266700" lvl="1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Defines where the </a:t>
            </a:r>
            <a:r>
              <a:rPr lang="en-US" sz="2000" b="1" dirty="0">
                <a:solidFill>
                  <a:schemeClr val="tx1"/>
                </a:solidFill>
              </a:rPr>
              <a:t>view</a:t>
            </a:r>
            <a:r>
              <a:rPr lang="en-US" sz="2000" dirty="0">
                <a:solidFill>
                  <a:schemeClr val="tx1"/>
                </a:solidFill>
              </a:rPr>
              <a:t> is place on the </a:t>
            </a:r>
            <a:r>
              <a:rPr lang="en-US" sz="2000" b="1" dirty="0">
                <a:solidFill>
                  <a:schemeClr val="tx1"/>
                </a:solidFill>
              </a:rPr>
              <a:t>y-axis.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Top: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Center: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Bottom: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Length: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en-US" sz="2000" dirty="0"/>
              <a:t>%:</a:t>
            </a:r>
          </a:p>
          <a:p>
            <a:pPr marL="266700" lvl="1" indent="0">
              <a:buFont typeface="Arial" panose="020B0604020202020204" pitchFamily="34" charset="0"/>
              <a:buNone/>
            </a:pP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3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1460664"/>
            <a:ext cx="9190413" cy="51182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48</a:t>
            </a:fld>
            <a:endParaRPr lang="en-ZA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3FE4E31-1D3A-3B4B-9F69-5871377BC039}"/>
              </a:ext>
            </a:extLst>
          </p:cNvPr>
          <p:cNvSpPr txBox="1">
            <a:spLocks/>
          </p:cNvSpPr>
          <p:nvPr/>
        </p:nvSpPr>
        <p:spPr>
          <a:xfrm>
            <a:off x="180740" y="673395"/>
            <a:ext cx="979973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 dirty="0"/>
              <a:t>Perspective-origin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01FC13-3B89-A546-A9A2-83408262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1" y="2218374"/>
            <a:ext cx="5943600" cy="445770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8F14ECE-9606-4F43-AADA-89BDE45A4776}"/>
              </a:ext>
            </a:extLst>
          </p:cNvPr>
          <p:cNvSpPr txBox="1">
            <a:spLocks/>
          </p:cNvSpPr>
          <p:nvPr/>
        </p:nvSpPr>
        <p:spPr>
          <a:xfrm>
            <a:off x="6187045" y="2218374"/>
            <a:ext cx="3330686" cy="4277429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 algn="ctr">
              <a:buNone/>
            </a:pPr>
            <a:r>
              <a:rPr lang="en-US" sz="2200" b="1" dirty="0"/>
              <a:t>Live Demo</a:t>
            </a:r>
            <a:r>
              <a:rPr lang="en-US" sz="2200" dirty="0"/>
              <a:t>:</a:t>
            </a:r>
          </a:p>
          <a:p>
            <a:r>
              <a:rPr lang="en-US" u="sng" dirty="0">
                <a:hlinkClick r:id="rId4"/>
              </a:rPr>
              <a:t>https://css-tricks.com/almanac/properties/p/perspective-origin/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     *Jess: Scroll to the bottom – look for animation.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200" b="1" dirty="0"/>
              <a:t>Try it yourself!</a:t>
            </a:r>
          </a:p>
          <a:p>
            <a:r>
              <a:rPr lang="en-US" u="sng" dirty="0">
                <a:hlinkClick r:id="rId5"/>
              </a:rPr>
              <a:t>https://www.w3schools.com/cssref/trycss3_perspective-origin_inuse.htm</a:t>
            </a:r>
            <a:endParaRPr lang="en-US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ZA" sz="28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037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30" y="928220"/>
            <a:ext cx="9190413" cy="432000"/>
          </a:xfrm>
        </p:spPr>
        <p:txBody>
          <a:bodyPr/>
          <a:lstStyle/>
          <a:p>
            <a:pPr algn="ctr"/>
            <a:r>
              <a:rPr lang="en-ZA" sz="6000" dirty="0" err="1"/>
              <a:t>Backface</a:t>
            </a:r>
            <a:r>
              <a:rPr lang="en-ZA" sz="6000" dirty="0"/>
              <a:t>-visibility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4944" y="1752676"/>
            <a:ext cx="4498999" cy="729267"/>
          </a:xfrm>
        </p:spPr>
        <p:txBody>
          <a:bodyPr/>
          <a:lstStyle/>
          <a:p>
            <a:r>
              <a:rPr lang="en-US" sz="2000" dirty="0"/>
              <a:t>Defines whether or not an element(s) will be visible </a:t>
            </a:r>
            <a:r>
              <a:rPr lang="en-US" sz="2000" b="1" dirty="0"/>
              <a:t>when facing the user</a:t>
            </a:r>
            <a:r>
              <a:rPr lang="en-US" sz="2000" dirty="0"/>
              <a:t>.</a:t>
            </a:r>
            <a:endParaRPr lang="en-ZA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530" y="3188359"/>
            <a:ext cx="9190413" cy="3307443"/>
          </a:xfrm>
        </p:spPr>
        <p:txBody>
          <a:bodyPr/>
          <a:lstStyle/>
          <a:p>
            <a:pPr marL="0" indent="0">
              <a:buNone/>
            </a:pPr>
            <a:r>
              <a:rPr lang="en-ZA" sz="2800" b="1" dirty="0">
                <a:solidFill>
                  <a:schemeClr val="tx1"/>
                </a:solidFill>
              </a:rPr>
              <a:t>Methods:</a:t>
            </a:r>
          </a:p>
          <a:p>
            <a:pPr marL="0" indent="0">
              <a:buNone/>
            </a:pPr>
            <a:endParaRPr lang="en-ZA" sz="2800" b="1" dirty="0">
              <a:solidFill>
                <a:schemeClr val="tx1"/>
              </a:solidFill>
            </a:endParaRPr>
          </a:p>
          <a:p>
            <a:pPr marL="885825" lvl="2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visible</a:t>
            </a:r>
            <a:r>
              <a:rPr lang="en-US" sz="2000" dirty="0">
                <a:solidFill>
                  <a:schemeClr val="tx1"/>
                </a:solidFill>
              </a:rPr>
              <a:t>: the element will </a:t>
            </a:r>
            <a:r>
              <a:rPr lang="en-US" sz="2000" b="1" dirty="0">
                <a:solidFill>
                  <a:schemeClr val="tx1"/>
                </a:solidFill>
              </a:rPr>
              <a:t>always</a:t>
            </a:r>
            <a:r>
              <a:rPr lang="en-US" sz="2000" dirty="0">
                <a:solidFill>
                  <a:schemeClr val="tx1"/>
                </a:solidFill>
              </a:rPr>
              <a:t> be visible when facing the screen (default).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hidden</a:t>
            </a:r>
            <a:r>
              <a:rPr lang="en-US" sz="2000" dirty="0">
                <a:solidFill>
                  <a:schemeClr val="tx1"/>
                </a:solidFill>
              </a:rPr>
              <a:t>: the element is </a:t>
            </a:r>
            <a:r>
              <a:rPr lang="en-US" sz="2000" b="1" dirty="0">
                <a:solidFill>
                  <a:schemeClr val="tx1"/>
                </a:solidFill>
              </a:rPr>
              <a:t>not </a:t>
            </a:r>
            <a:r>
              <a:rPr lang="en-US" sz="2000" dirty="0">
                <a:solidFill>
                  <a:schemeClr val="tx1"/>
                </a:solidFill>
              </a:rPr>
              <a:t>visible when facing the screen.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inherit</a:t>
            </a:r>
            <a:r>
              <a:rPr lang="en-US" sz="2000" dirty="0">
                <a:solidFill>
                  <a:schemeClr val="tx1"/>
                </a:solidFill>
              </a:rPr>
              <a:t>: the element will get its property from the parent element.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initial</a:t>
            </a:r>
            <a:r>
              <a:rPr lang="en-US" sz="2000" dirty="0">
                <a:solidFill>
                  <a:schemeClr val="tx1"/>
                </a:solidFill>
              </a:rPr>
              <a:t>: sets the property to its </a:t>
            </a:r>
            <a:r>
              <a:rPr lang="en-US" sz="2000" b="1" dirty="0">
                <a:solidFill>
                  <a:schemeClr val="tx1"/>
                </a:solidFill>
              </a:rPr>
              <a:t>default</a:t>
            </a:r>
            <a:r>
              <a:rPr lang="en-US" sz="2000" dirty="0">
                <a:solidFill>
                  <a:schemeClr val="tx1"/>
                </a:solidFill>
              </a:rPr>
              <a:t>, which is </a:t>
            </a:r>
            <a:r>
              <a:rPr lang="en-US" sz="2000" b="1" dirty="0">
                <a:solidFill>
                  <a:schemeClr val="tx1"/>
                </a:solidFill>
              </a:rPr>
              <a:t>visible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ZA" sz="2000" b="1" dirty="0">
              <a:solidFill>
                <a:schemeClr val="tx1"/>
              </a:solidFill>
            </a:endParaRP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2316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2D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018737" y="1673008"/>
            <a:ext cx="4498999" cy="1319574"/>
          </a:xfrm>
        </p:spPr>
        <p:txBody>
          <a:bodyPr/>
          <a:lstStyle/>
          <a:p>
            <a:r>
              <a:rPr lang="en-ZA" sz="2800" dirty="0"/>
              <a:t>Denotes the information that is applied to the </a:t>
            </a:r>
            <a:r>
              <a:rPr lang="en-ZA" sz="2800" b="1" dirty="0"/>
              <a:t>right</a:t>
            </a:r>
            <a:r>
              <a:rPr lang="en-ZA" sz="2800" dirty="0"/>
              <a:t> of the colon.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530" y="3188359"/>
            <a:ext cx="9190413" cy="3307443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dirty="0"/>
              <a:t>There are 6 Transformation Methods for a 2D Element</a:t>
            </a:r>
          </a:p>
          <a:p>
            <a:r>
              <a:rPr lang="en-ZA" dirty="0"/>
              <a:t>rotate</a:t>
            </a:r>
          </a:p>
          <a:p>
            <a:r>
              <a:rPr lang="en-ZA" dirty="0"/>
              <a:t>translate</a:t>
            </a:r>
          </a:p>
          <a:p>
            <a:r>
              <a:rPr lang="en-ZA" dirty="0"/>
              <a:t>scale</a:t>
            </a:r>
          </a:p>
          <a:p>
            <a:r>
              <a:rPr lang="en-ZA" dirty="0" err="1"/>
              <a:t>skewX</a:t>
            </a:r>
            <a:endParaRPr lang="en-ZA" dirty="0"/>
          </a:p>
          <a:p>
            <a:r>
              <a:rPr lang="en-ZA" dirty="0" err="1"/>
              <a:t>skewY</a:t>
            </a:r>
            <a:endParaRPr lang="en-ZA" dirty="0"/>
          </a:p>
          <a:p>
            <a:r>
              <a:rPr lang="en-ZA" dirty="0"/>
              <a:t>matrix</a:t>
            </a:r>
          </a:p>
          <a:p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18" y="2648197"/>
            <a:ext cx="9190413" cy="2683823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50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18" y="5677467"/>
            <a:ext cx="9190413" cy="76497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Live Demo: </a:t>
            </a:r>
            <a:r>
              <a:rPr lang="en-US" u="sng" dirty="0">
                <a:hlinkClick r:id="rId3"/>
              </a:rPr>
              <a:t>https://developer.mozilla.org/en-US/docs/Web/CSS/backface-visibility</a:t>
            </a:r>
            <a:endParaRPr lang="en-US" dirty="0"/>
          </a:p>
          <a:p>
            <a:pPr marL="0" indent="0">
              <a:buNone/>
            </a:pPr>
            <a:endParaRPr lang="en-ZA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3FE4E31-1D3A-3B4B-9F69-5871377BC039}"/>
              </a:ext>
            </a:extLst>
          </p:cNvPr>
          <p:cNvSpPr txBox="1">
            <a:spLocks/>
          </p:cNvSpPr>
          <p:nvPr/>
        </p:nvSpPr>
        <p:spPr>
          <a:xfrm>
            <a:off x="180740" y="673395"/>
            <a:ext cx="979973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 dirty="0" err="1"/>
              <a:t>Backface</a:t>
            </a:r>
            <a:r>
              <a:rPr lang="en-ZA" sz="6000" dirty="0"/>
              <a:t>-visibility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B2F44EA-C93C-8140-AE98-F0F6EE2F30E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CB5F3E-E4CF-794F-B874-B02C75A10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0" y="3402929"/>
            <a:ext cx="9476911" cy="137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53444"/>
            <a:ext cx="9197800" cy="498616"/>
          </a:xfrm>
        </p:spPr>
        <p:txBody>
          <a:bodyPr/>
          <a:lstStyle/>
          <a:p>
            <a:r>
              <a:rPr lang="en-ZA" dirty="0"/>
              <a:t>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237505"/>
            <a:ext cx="9197800" cy="940746"/>
          </a:xfrm>
        </p:spPr>
        <p:txBody>
          <a:bodyPr/>
          <a:lstStyle/>
          <a:p>
            <a:r>
              <a:rPr lang="en-ZA" dirty="0"/>
              <a:t>Transform-origin: </a:t>
            </a:r>
            <a:r>
              <a:rPr lang="en-US" u="sng" dirty="0">
                <a:hlinkClick r:id="rId2"/>
              </a:rPr>
              <a:t>https://cssreference.io/property/transform-origin/</a:t>
            </a:r>
            <a:endParaRPr lang="en-ZA" dirty="0"/>
          </a:p>
          <a:p>
            <a:r>
              <a:rPr lang="en-ZA" dirty="0"/>
              <a:t>Master Demo: </a:t>
            </a:r>
            <a:r>
              <a:rPr lang="en-ZA" dirty="0">
                <a:hlinkClick r:id="rId3"/>
              </a:rPr>
              <a:t>https://developer.mozilla.org/en-US/docs/Web/CSS/transform-function/rotate3d</a:t>
            </a:r>
            <a:endParaRPr lang="en-ZA" dirty="0"/>
          </a:p>
          <a:p>
            <a:r>
              <a:rPr lang="en-ZA" dirty="0">
                <a:hlinkClick r:id="rId4"/>
              </a:rPr>
              <a:t>http://webdesignerwall.com/tutorials/easy-css-animation-transition-transforms</a:t>
            </a:r>
            <a:endParaRPr lang="en-ZA" dirty="0"/>
          </a:p>
          <a:p>
            <a:r>
              <a:rPr lang="en-ZA" dirty="0">
                <a:hlinkClick r:id="rId5"/>
              </a:rPr>
              <a:t>https://developer.mozilla.org/en-US/docs/Web/CSS/backface-visibility</a:t>
            </a:r>
            <a:endParaRPr lang="en-ZA" dirty="0"/>
          </a:p>
          <a:p>
            <a:pPr marL="0" indent="0">
              <a:buNone/>
            </a:pP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51</a:t>
            </a:fld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A3FB2E-0003-E94D-808F-8DA7FB69F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843795"/>
            <a:ext cx="9197800" cy="525283"/>
          </a:xfrm>
        </p:spPr>
        <p:txBody>
          <a:bodyPr/>
          <a:lstStyle/>
          <a:p>
            <a:r>
              <a:rPr lang="en-US" dirty="0"/>
              <a:t>Additional Resources: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0198E69-E9F4-514D-8500-DCBC0FA9F218}"/>
              </a:ext>
            </a:extLst>
          </p:cNvPr>
          <p:cNvSpPr txBox="1">
            <a:spLocks/>
          </p:cNvSpPr>
          <p:nvPr/>
        </p:nvSpPr>
        <p:spPr>
          <a:xfrm>
            <a:off x="431800" y="4572003"/>
            <a:ext cx="9197800" cy="18297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Additional 3D Info:  </a:t>
            </a:r>
            <a:r>
              <a:rPr lang="en-ZA" dirty="0">
                <a:hlinkClick r:id="rId6"/>
              </a:rPr>
              <a:t>https://www.sitepoint.com/css-3d-transformation-functions/</a:t>
            </a:r>
            <a:endParaRPr lang="en-ZA" dirty="0"/>
          </a:p>
          <a:p>
            <a:r>
              <a:rPr lang="en-ZA" dirty="0" err="1"/>
              <a:t>Backface</a:t>
            </a:r>
            <a:r>
              <a:rPr lang="en-ZA" dirty="0"/>
              <a:t>-Visibility: </a:t>
            </a:r>
            <a:r>
              <a:rPr lang="en-ZA" dirty="0">
                <a:hlinkClick r:id="rId7"/>
              </a:rPr>
              <a:t>https://css-tricks.com/almanac/properties/b/backface-visibility/</a:t>
            </a:r>
            <a:r>
              <a:rPr lang="en-ZA" dirty="0"/>
              <a:t> </a:t>
            </a:r>
          </a:p>
          <a:p>
            <a:r>
              <a:rPr lang="en-ZA" dirty="0"/>
              <a:t>Additional 3D Info: </a:t>
            </a:r>
            <a:r>
              <a:rPr lang="en-ZA" dirty="0">
                <a:hlinkClick r:id="rId8"/>
              </a:rPr>
              <a:t>https://www.smashingmagazine.com/2012/01/adventures-in-the-third-dimension-css-3-d-transforms/</a:t>
            </a:r>
            <a:endParaRPr lang="en-ZA" dirty="0"/>
          </a:p>
          <a:p>
            <a:r>
              <a:rPr lang="en-US" dirty="0"/>
              <a:t>3D W3 Schools: </a:t>
            </a:r>
            <a:r>
              <a:rPr lang="en-US" dirty="0">
                <a:hlinkClick r:id="rId9"/>
              </a:rPr>
              <a:t>https://www.w3schools.com/css/css3_3dtransforms.asp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52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1003" y="1864425"/>
            <a:ext cx="4410546" cy="31825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859" y="1864425"/>
            <a:ext cx="5031179" cy="4537325"/>
          </a:xfrm>
        </p:spPr>
        <p:txBody>
          <a:bodyPr/>
          <a:lstStyle/>
          <a:p>
            <a:endParaRPr lang="en-US" sz="2200" dirty="0"/>
          </a:p>
          <a:p>
            <a:r>
              <a:rPr lang="en-US" sz="2200" b="1" dirty="0"/>
              <a:t>What problem does this library solve?</a:t>
            </a:r>
          </a:p>
          <a:p>
            <a:pPr marL="457200" indent="-457200">
              <a:buAutoNum type="arabicPeriod"/>
            </a:pPr>
            <a:r>
              <a:rPr lang="en-US" sz="2200" dirty="0"/>
              <a:t>“Transformation” solves the problem of creating complex animations. You ca create animations and transitions on your page just using HTML and CSS.</a:t>
            </a:r>
          </a:p>
          <a:p>
            <a:r>
              <a:rPr lang="en-US" sz="2200" b="1" dirty="0"/>
              <a:t>How do you use it?</a:t>
            </a:r>
          </a:p>
          <a:p>
            <a:r>
              <a:rPr lang="en-ZA" sz="2200" dirty="0"/>
              <a:t>2. What this whole presentation was about.</a:t>
            </a:r>
          </a:p>
          <a:p>
            <a:r>
              <a:rPr lang="en-ZA" sz="2200" b="1" dirty="0"/>
              <a:t>Where can I find more information?</a:t>
            </a:r>
          </a:p>
          <a:p>
            <a:r>
              <a:rPr lang="en-ZA" sz="2200" dirty="0"/>
              <a:t>3. More information posted throughout this project.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52</a:t>
            </a:fld>
            <a:endParaRPr lang="en-ZA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2527D1-6584-264D-8266-11AF01C7AE04}"/>
              </a:ext>
            </a:extLst>
          </p:cNvPr>
          <p:cNvSpPr txBox="1">
            <a:spLocks/>
          </p:cNvSpPr>
          <p:nvPr/>
        </p:nvSpPr>
        <p:spPr>
          <a:xfrm>
            <a:off x="261257" y="536334"/>
            <a:ext cx="1040278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6000" dirty="0"/>
              <a:t>Question wrap-up</a:t>
            </a:r>
          </a:p>
        </p:txBody>
      </p:sp>
    </p:spTree>
    <p:extLst>
      <p:ext uri="{BB962C8B-B14F-4D97-AF65-F5344CB8AC3E}">
        <p14:creationId xmlns:p14="http://schemas.microsoft.com/office/powerpoint/2010/main" val="364033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In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53</a:t>
            </a:fld>
            <a:endParaRPr lang="en-ZA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C406442-8B72-AB42-AAE2-8730B6BA6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56" y="13439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449FA2-D755-EC44-B651-7B82C2A18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41881"/>
              </p:ext>
            </p:extLst>
          </p:nvPr>
        </p:nvGraphicFramePr>
        <p:xfrm>
          <a:off x="432000" y="1343906"/>
          <a:ext cx="7203834" cy="462746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85630">
                  <a:extLst>
                    <a:ext uri="{9D8B030D-6E8A-4147-A177-3AD203B41FA5}">
                      <a16:colId xmlns:a16="http://schemas.microsoft.com/office/drawing/2014/main" val="3704077357"/>
                    </a:ext>
                  </a:extLst>
                </a:gridCol>
                <a:gridCol w="5918204">
                  <a:extLst>
                    <a:ext uri="{9D8B030D-6E8A-4147-A177-3AD203B41FA5}">
                      <a16:colId xmlns:a16="http://schemas.microsoft.com/office/drawing/2014/main" val="1849268586"/>
                    </a:ext>
                  </a:extLst>
                </a:gridCol>
              </a:tblGrid>
              <a:tr h="498727"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Property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19880534"/>
                  </a:ext>
                </a:extLst>
              </a:tr>
              <a:tr h="568058"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  <a:hlinkClick r:id="rId2"/>
                        </a:rPr>
                        <a:t>transform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Applies a 2D or 3D transformation to an element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3235976"/>
                  </a:ext>
                </a:extLst>
              </a:tr>
              <a:tr h="765487"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  <a:hlinkClick r:id="rId3"/>
                        </a:rPr>
                        <a:t>transform-origin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Allows you to change the position on transformed elements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66431783"/>
                  </a:ext>
                </a:extLst>
              </a:tr>
              <a:tr h="765487"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  <a:hlinkClick r:id="rId4"/>
                        </a:rPr>
                        <a:t>transform-style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dirty="0">
                          <a:effectLst/>
                        </a:rPr>
                        <a:t>Specifies how nested elements are rendered in 3D space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489677704"/>
                  </a:ext>
                </a:extLst>
              </a:tr>
              <a:tr h="498727"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  <a:hlinkClick r:id="rId5"/>
                        </a:rPr>
                        <a:t>perspective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Specifies the perspective on how 3D elements are viewed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62765224"/>
                  </a:ext>
                </a:extLst>
              </a:tr>
              <a:tr h="765487"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  <a:hlinkClick r:id="rId6"/>
                        </a:rPr>
                        <a:t>perspective-origin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</a:rPr>
                        <a:t>Specifies the bottom position of 3D elements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92222749"/>
                  </a:ext>
                </a:extLst>
              </a:tr>
              <a:tr h="765487"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>
                          <a:effectLst/>
                          <a:hlinkClick r:id="rId7"/>
                        </a:rPr>
                        <a:t>backface-visibility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150" dirty="0">
                          <a:effectLst/>
                        </a:rPr>
                        <a:t>Defines whether or not an element should be visible when not facing the screen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51178934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6F19A7A-9077-7A47-9F6B-C78C34A755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16" y="1343906"/>
            <a:ext cx="3884633" cy="27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73237" y="1673008"/>
            <a:ext cx="5444500" cy="1319574"/>
          </a:xfrm>
        </p:spPr>
        <p:txBody>
          <a:bodyPr/>
          <a:lstStyle/>
          <a:p>
            <a:r>
              <a:rPr lang="en-US" sz="2200" dirty="0"/>
              <a:t>Rotates the element at an angle. When the degrees are positive, the element will rotate clock-wise. When the degrees are negative, they rotate counter clock-wise. You denote the rotation with degrees, denoted by “deg.”</a:t>
            </a:r>
          </a:p>
          <a:p>
            <a:endParaRPr lang="en-ZA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3" y="3740561"/>
            <a:ext cx="9190413" cy="18289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0D608-F8E5-A44C-8D70-408BE3D2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010" y="4480210"/>
            <a:ext cx="9897746" cy="869623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684527"/>
            <a:ext cx="9190413" cy="71722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Demo: </a:t>
            </a:r>
            <a:r>
              <a:rPr lang="en-US" u="sng" dirty="0">
                <a:hlinkClick r:id="rId4"/>
              </a:rPr>
              <a:t>https://www.w3schools.com/css/css3_2dtransforms.asp</a:t>
            </a:r>
            <a:endParaRPr lang="en-US" u="sng" dirty="0"/>
          </a:p>
          <a:p>
            <a:pPr marL="0" indent="0">
              <a:buNone/>
            </a:pPr>
            <a:r>
              <a:rPr lang="en-ZA" sz="2800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49E49-5D29-7C43-AA33-455FE25CA7C1}"/>
              </a:ext>
            </a:extLst>
          </p:cNvPr>
          <p:cNvSpPr txBox="1"/>
          <p:nvPr/>
        </p:nvSpPr>
        <p:spPr>
          <a:xfrm>
            <a:off x="327322" y="4888168"/>
            <a:ext cx="9190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example above</a:t>
            </a:r>
            <a:r>
              <a:rPr lang="en-US" dirty="0"/>
              <a:t> would rotate the element 100 degrees clock-wise about the x-axis and 180 degrees about the y-axis.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translate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73237" y="1673008"/>
            <a:ext cx="5444500" cy="1319574"/>
          </a:xfrm>
        </p:spPr>
        <p:txBody>
          <a:bodyPr/>
          <a:lstStyle/>
          <a:p>
            <a:r>
              <a:rPr lang="en-US" sz="2200" dirty="0"/>
              <a:t>Moves an element from its set origin to another position along the x- and y- axes. You use pixels, or other similar standards of measure.</a:t>
            </a:r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3" y="3740561"/>
            <a:ext cx="9190413" cy="18289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684527"/>
            <a:ext cx="9190413" cy="71722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Demo: </a:t>
            </a:r>
            <a:r>
              <a:rPr lang="en-US" u="sng" dirty="0">
                <a:hlinkClick r:id="rId3"/>
              </a:rPr>
              <a:t>https://www.w3schools.com/css/tryit.asp?filename=trycss3_transform_translate</a:t>
            </a:r>
            <a:r>
              <a:rPr lang="en-US" dirty="0"/>
              <a:t> </a:t>
            </a:r>
            <a:endParaRPr lang="en-US" u="sng" dirty="0"/>
          </a:p>
          <a:p>
            <a:pPr marL="0" indent="0">
              <a:buNone/>
            </a:pPr>
            <a:r>
              <a:rPr lang="en-ZA" sz="2800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23FEE-166E-E84B-8298-B4A98D6F0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3010" y="4566570"/>
            <a:ext cx="9880745" cy="83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73234" y="1765912"/>
            <a:ext cx="5444500" cy="1319574"/>
          </a:xfrm>
        </p:spPr>
        <p:txBody>
          <a:bodyPr/>
          <a:lstStyle/>
          <a:p>
            <a:r>
              <a:rPr lang="en-US" sz="2300" dirty="0"/>
              <a:t>Increases or decreases the size of an element according to the parameters given to the width (x-axis) and height (y-axis).</a:t>
            </a:r>
            <a:endParaRPr lang="en-ZA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3" y="3740561"/>
            <a:ext cx="9190413" cy="1828966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684527"/>
            <a:ext cx="9190413" cy="71722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800" b="1" dirty="0"/>
              <a:t>Demo: </a:t>
            </a:r>
            <a:r>
              <a:rPr lang="en-US" u="sng" dirty="0">
                <a:hlinkClick r:id="rId3"/>
              </a:rPr>
              <a:t>https://www.w3schools.com/css/tryit.asp?filename=trycss3_transform_scale</a:t>
            </a:r>
            <a:r>
              <a:rPr lang="en-US" dirty="0"/>
              <a:t> </a:t>
            </a:r>
            <a:endParaRPr lang="en-US" u="sng" dirty="0"/>
          </a:p>
          <a:p>
            <a:pPr marL="0" indent="0">
              <a:buNone/>
            </a:pPr>
            <a:r>
              <a:rPr lang="en-ZA" sz="2800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A2BBF8-82D6-D54F-91C3-33BD188C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4411" y="4655044"/>
            <a:ext cx="9892145" cy="73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281" y="678838"/>
            <a:ext cx="5184913" cy="432000"/>
          </a:xfrm>
        </p:spPr>
        <p:txBody>
          <a:bodyPr/>
          <a:lstStyle/>
          <a:p>
            <a:pPr algn="ctr"/>
            <a:r>
              <a:rPr lang="en-ZA" sz="6000" dirty="0"/>
              <a:t>skew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78826" y="1860914"/>
            <a:ext cx="6738908" cy="1319574"/>
          </a:xfrm>
        </p:spPr>
        <p:txBody>
          <a:bodyPr/>
          <a:lstStyle/>
          <a:p>
            <a:r>
              <a:rPr lang="en-US" sz="2200" dirty="0"/>
              <a:t>Skews an element along the x- and y-axes by a given angle. </a:t>
            </a:r>
          </a:p>
          <a:p>
            <a:r>
              <a:rPr lang="en-US" sz="2200" b="1" dirty="0"/>
              <a:t>Note: </a:t>
            </a:r>
            <a:r>
              <a:rPr lang="en-US" sz="2200" dirty="0"/>
              <a:t>The element MUST be skewed at an angle (</a:t>
            </a:r>
            <a:r>
              <a:rPr lang="en-US" sz="2200" dirty="0" err="1"/>
              <a:t>deg</a:t>
            </a:r>
            <a:r>
              <a:rPr lang="en-US" sz="2200" dirty="0"/>
              <a:t>), radian (rad), or </a:t>
            </a:r>
            <a:r>
              <a:rPr lang="en-US" sz="2200" dirty="0" err="1"/>
              <a:t>gradian</a:t>
            </a:r>
            <a:r>
              <a:rPr lang="en-US" sz="2200" dirty="0"/>
              <a:t> (grad) denoted by the “</a:t>
            </a:r>
            <a:r>
              <a:rPr lang="en-US" sz="2200" dirty="0" err="1"/>
              <a:t>deg</a:t>
            </a:r>
            <a:r>
              <a:rPr lang="en-US" sz="2200" dirty="0"/>
              <a:t>” inside of the parameter.</a:t>
            </a:r>
            <a:endParaRPr lang="en-ZA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323" y="3740561"/>
            <a:ext cx="9190413" cy="1852717"/>
          </a:xfrm>
        </p:spPr>
        <p:txBody>
          <a:bodyPr/>
          <a:lstStyle/>
          <a:p>
            <a:pPr marL="0" indent="0" algn="ctr">
              <a:buNone/>
            </a:pPr>
            <a:r>
              <a:rPr lang="en-ZA" sz="2800" b="1" dirty="0"/>
              <a:t>Syntax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28770A-9C22-FE43-95D8-F26B7B6F58C4}"/>
              </a:ext>
            </a:extLst>
          </p:cNvPr>
          <p:cNvSpPr txBox="1">
            <a:spLocks/>
          </p:cNvSpPr>
          <p:nvPr/>
        </p:nvSpPr>
        <p:spPr>
          <a:xfrm>
            <a:off x="327323" y="5684527"/>
            <a:ext cx="9190413" cy="71722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Note: </a:t>
            </a:r>
            <a:r>
              <a:rPr lang="en-US" b="1" dirty="0">
                <a:solidFill>
                  <a:schemeClr val="tx1"/>
                </a:solidFill>
              </a:rPr>
              <a:t>You can also skew elements along just their x- or y- axes: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ZA" sz="2800" b="1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5F5F1-B515-404F-8DBB-2BF2016B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5477" y="4429413"/>
            <a:ext cx="9903211" cy="736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4B046A-A7BC-D845-90E8-15B70E8FDBEA}"/>
              </a:ext>
            </a:extLst>
          </p:cNvPr>
          <p:cNvSpPr txBox="1"/>
          <p:nvPr/>
        </p:nvSpPr>
        <p:spPr>
          <a:xfrm>
            <a:off x="327323" y="4981102"/>
            <a:ext cx="919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takes in </a:t>
            </a:r>
            <a:r>
              <a:rPr lang="en-US" b="1" dirty="0"/>
              <a:t>2 parameters</a:t>
            </a:r>
            <a:r>
              <a:rPr lang="en-US" dirty="0"/>
              <a:t>: (x-axis, y-axis).</a:t>
            </a:r>
          </a:p>
        </p:txBody>
      </p:sp>
    </p:spTree>
    <p:extLst>
      <p:ext uri="{BB962C8B-B14F-4D97-AF65-F5344CB8AC3E}">
        <p14:creationId xmlns:p14="http://schemas.microsoft.com/office/powerpoint/2010/main" val="385503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Alt_SB - v4.potx" id="{A4B1627E-7CE8-451C-8A79-FF17A84C59F9}" vid="{A2DEFC27-6425-4842-A829-62107912A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3594</Words>
  <Application>Microsoft Macintosh PowerPoint</Application>
  <PresentationFormat>Widescreen</PresentationFormat>
  <Paragraphs>500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Corbel</vt:lpstr>
      <vt:lpstr>Symbol</vt:lpstr>
      <vt:lpstr>Times New Roman</vt:lpstr>
      <vt:lpstr>Wingdings</vt:lpstr>
      <vt:lpstr>Office Theme</vt:lpstr>
      <vt:lpstr>Transformation</vt:lpstr>
      <vt:lpstr>Transformation</vt:lpstr>
      <vt:lpstr>2D Transformations</vt:lpstr>
      <vt:lpstr>Section Divider Option 2</vt:lpstr>
      <vt:lpstr>2D Methods</vt:lpstr>
      <vt:lpstr>Rotate</vt:lpstr>
      <vt:lpstr>translate</vt:lpstr>
      <vt:lpstr>scale</vt:lpstr>
      <vt:lpstr>skew</vt:lpstr>
      <vt:lpstr>Skewx()</vt:lpstr>
      <vt:lpstr>Skewy()</vt:lpstr>
      <vt:lpstr>matrix</vt:lpstr>
      <vt:lpstr>In Summary</vt:lpstr>
      <vt:lpstr>Credits</vt:lpstr>
      <vt:lpstr>Transformation-origin property in 2D</vt:lpstr>
      <vt:lpstr>Slide Title</vt:lpstr>
      <vt:lpstr>Transformation-origin</vt:lpstr>
      <vt:lpstr>Transformation-origin</vt:lpstr>
      <vt:lpstr>Transformation-origin</vt:lpstr>
      <vt:lpstr>Transformation-origin</vt:lpstr>
      <vt:lpstr>Transformation-origin</vt:lpstr>
      <vt:lpstr>In Summary</vt:lpstr>
      <vt:lpstr>Credits</vt:lpstr>
      <vt:lpstr>3D Transformations</vt:lpstr>
      <vt:lpstr>3D Methods</vt:lpstr>
      <vt:lpstr>Rotate</vt:lpstr>
      <vt:lpstr>Rotate</vt:lpstr>
      <vt:lpstr>rotate</vt:lpstr>
      <vt:lpstr>rotate</vt:lpstr>
      <vt:lpstr>Z-axis</vt:lpstr>
      <vt:lpstr>rotate</vt:lpstr>
      <vt:lpstr>rotate</vt:lpstr>
      <vt:lpstr>translate</vt:lpstr>
      <vt:lpstr>scale</vt:lpstr>
      <vt:lpstr>Scale </vt:lpstr>
      <vt:lpstr>perspective</vt:lpstr>
      <vt:lpstr>perspective</vt:lpstr>
      <vt:lpstr>matrix3d</vt:lpstr>
      <vt:lpstr>3d transformation properties</vt:lpstr>
      <vt:lpstr>Transform: length &amp; transform-origin:</vt:lpstr>
      <vt:lpstr>Transform-style</vt:lpstr>
      <vt:lpstr>Transform-style</vt:lpstr>
      <vt:lpstr>Perspective(property)</vt:lpstr>
      <vt:lpstr>Methods:</vt:lpstr>
      <vt:lpstr>PowerPoint Presentation</vt:lpstr>
      <vt:lpstr>Perspective-origin</vt:lpstr>
      <vt:lpstr>Slide Title</vt:lpstr>
      <vt:lpstr>PowerPoint Presentation</vt:lpstr>
      <vt:lpstr>Backface-visibility</vt:lpstr>
      <vt:lpstr>PowerPoint Presentation</vt:lpstr>
      <vt:lpstr>Credits</vt:lpstr>
      <vt:lpstr>Slide Title</vt:lpstr>
      <vt:lpstr>In Summary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Jessica Perez</dc:creator>
  <cp:lastModifiedBy/>
  <cp:revision>1</cp:revision>
  <dcterms:created xsi:type="dcterms:W3CDTF">2019-02-09T23:22:12Z</dcterms:created>
  <dcterms:modified xsi:type="dcterms:W3CDTF">2019-02-11T03:44:29Z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2018-08-01T18:38:43.1203777Z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